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7" r:id="rId2"/>
    <p:sldMasterId id="2147483699" r:id="rId3"/>
  </p:sldMasterIdLst>
  <p:notesMasterIdLst>
    <p:notesMasterId r:id="rId41"/>
  </p:notesMasterIdLst>
  <p:handoutMasterIdLst>
    <p:handoutMasterId r:id="rId42"/>
  </p:handoutMasterIdLst>
  <p:sldIdLst>
    <p:sldId id="417" r:id="rId4"/>
    <p:sldId id="420" r:id="rId5"/>
    <p:sldId id="375" r:id="rId6"/>
    <p:sldId id="393" r:id="rId7"/>
    <p:sldId id="394" r:id="rId8"/>
    <p:sldId id="418" r:id="rId9"/>
    <p:sldId id="376" r:id="rId10"/>
    <p:sldId id="377" r:id="rId11"/>
    <p:sldId id="378" r:id="rId12"/>
    <p:sldId id="379" r:id="rId13"/>
    <p:sldId id="380" r:id="rId14"/>
    <p:sldId id="381" r:id="rId15"/>
    <p:sldId id="382" r:id="rId16"/>
    <p:sldId id="383" r:id="rId17"/>
    <p:sldId id="384" r:id="rId18"/>
    <p:sldId id="385" r:id="rId19"/>
    <p:sldId id="386"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09" r:id="rId35"/>
    <p:sldId id="410" r:id="rId36"/>
    <p:sldId id="411" r:id="rId37"/>
    <p:sldId id="413" r:id="rId38"/>
    <p:sldId id="414" r:id="rId39"/>
    <p:sldId id="415" r:id="rId4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98"/>
    <a:srgbClr val="BBE0E3"/>
    <a:srgbClr val="F46883"/>
    <a:srgbClr val="414B56"/>
    <a:srgbClr val="006A4E"/>
    <a:srgbClr val="581963"/>
    <a:srgbClr val="E96B10"/>
    <a:srgbClr val="FFCE00"/>
    <a:srgbClr val="F791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2" autoAdjust="0"/>
    <p:restoredTop sz="94291" autoAdjust="0"/>
  </p:normalViewPr>
  <p:slideViewPr>
    <p:cSldViewPr snapToGrid="0">
      <p:cViewPr varScale="1">
        <p:scale>
          <a:sx n="93" d="100"/>
          <a:sy n="93" d="100"/>
        </p:scale>
        <p:origin x="1752" y="200"/>
      </p:cViewPr>
      <p:guideLst>
        <p:guide orient="horz" pos="2160"/>
        <p:guide pos="2880"/>
      </p:guideLst>
    </p:cSldViewPr>
  </p:slideViewPr>
  <p:notesTextViewPr>
    <p:cViewPr>
      <p:scale>
        <a:sx n="1" d="1"/>
        <a:sy n="1" d="1"/>
      </p:scale>
      <p:origin x="0" y="0"/>
    </p:cViewPr>
  </p:notesTextViewPr>
  <p:sorterViewPr>
    <p:cViewPr>
      <p:scale>
        <a:sx n="187" d="100"/>
        <a:sy n="18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0339590-D7BF-4FA4-92E0-78562BD2C124}" type="datetimeFigureOut">
              <a:rPr lang="en-US" smtClean="0"/>
              <a:t>1/24/18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608C8F8-D605-46F9-BB90-B3E454CD3449}" type="slidenum">
              <a:rPr lang="en-US" smtClean="0"/>
              <a:t>‹#›</a:t>
            </a:fld>
            <a:endParaRPr lang="en-US"/>
          </a:p>
        </p:txBody>
      </p:sp>
    </p:spTree>
    <p:extLst>
      <p:ext uri="{BB962C8B-B14F-4D97-AF65-F5344CB8AC3E}">
        <p14:creationId xmlns:p14="http://schemas.microsoft.com/office/powerpoint/2010/main" val="1438701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27EFF58-A860-493E-A098-EE38DA76F4D9}" type="datetimeFigureOut">
              <a:rPr lang="en-US" smtClean="0"/>
              <a:t>1/24/18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9625187-DE10-4237-97B5-C1A2C1E21D0B}" type="slidenum">
              <a:rPr lang="en-US" smtClean="0"/>
              <a:t>‹#›</a:t>
            </a:fld>
            <a:endParaRPr lang="en-US"/>
          </a:p>
        </p:txBody>
      </p:sp>
    </p:spTree>
    <p:extLst>
      <p:ext uri="{BB962C8B-B14F-4D97-AF65-F5344CB8AC3E}">
        <p14:creationId xmlns:p14="http://schemas.microsoft.com/office/powerpoint/2010/main" val="3934844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456292D-E940-994F-A5C9-531715D8279B}" type="slidenum">
              <a:rPr lang="en-US" sz="1300">
                <a:solidFill>
                  <a:srgbClr val="000000"/>
                </a:solidFill>
                <a:latin typeface="Calibri" charset="0"/>
                <a:cs typeface="Arial" charset="0"/>
              </a:rPr>
              <a:pPr eaLnBrk="1" hangingPunct="1"/>
              <a:t>21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31108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24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208013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25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501715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26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85142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3863BC2-7190-C148-B15B-22EF2AE27973}" type="slidenum">
              <a:rPr lang="en-US" sz="1300">
                <a:solidFill>
                  <a:srgbClr val="000000"/>
                </a:solidFill>
                <a:latin typeface="Calibri" charset="0"/>
                <a:cs typeface="Arial" charset="0"/>
              </a:rPr>
              <a:pPr eaLnBrk="1" hangingPunct="1"/>
              <a:t>27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655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FA3B1CB1-9DC7-3441-AD0D-5252C953D25C}" type="slidenum">
              <a:rPr lang="en-US" sz="1300">
                <a:solidFill>
                  <a:srgbClr val="000000"/>
                </a:solidFill>
                <a:latin typeface="Calibri" charset="0"/>
                <a:cs typeface="Arial" charset="0"/>
              </a:rPr>
              <a:pPr eaLnBrk="1" hangingPunct="1"/>
              <a:t>28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341834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06C29CE-A32A-F243-81DF-1223F5C7D33C}" type="slidenum">
              <a:rPr lang="en-US" sz="1300">
                <a:solidFill>
                  <a:srgbClr val="000000"/>
                </a:solidFill>
                <a:latin typeface="Calibri" charset="0"/>
                <a:cs typeface="Arial" charset="0"/>
              </a:rPr>
              <a:pPr eaLnBrk="1" hangingPunct="1"/>
              <a:t>29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69488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30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3588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31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90106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32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044140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33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66585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35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84343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36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629034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61129A22-1B39-204C-92EF-12719D1C6A3B}" type="slidenum">
              <a:rPr lang="en-US" sz="1300">
                <a:solidFill>
                  <a:srgbClr val="000000"/>
                </a:solidFill>
                <a:latin typeface="Calibri" charset="0"/>
                <a:cs typeface="Arial" charset="0"/>
              </a:rPr>
              <a:pPr eaLnBrk="1" hangingPunct="1"/>
              <a:t>37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61762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pPr fontAlgn="auto">
              <a:spcBef>
                <a:spcPts val="0"/>
              </a:spcBef>
              <a:spcAft>
                <a:spcPts val="0"/>
              </a:spcAft>
            </a:pPr>
            <a:endParaRPr lang="en-US" dirty="0">
              <a:solidFill>
                <a:prstClr val="black"/>
              </a:solidFill>
              <a:latin typeface="Calibri" panose="020F0502020204030204"/>
              <a:cs typeface=""/>
            </a:endParaRPr>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pPr fontAlgn="auto">
              <a:spcBef>
                <a:spcPts val="0"/>
              </a:spcBef>
              <a:spcAft>
                <a:spcPts val="0"/>
              </a:spcAft>
            </a:pPr>
            <a:endParaRPr lang="en-US" dirty="0">
              <a:solidFill>
                <a:prstClr val="black"/>
              </a:solidFill>
              <a:latin typeface="Calibri" panose="020F0502020204030204"/>
              <a:cs typeface=""/>
            </a:endParaRP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8296808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endParaRPr lang="en-US" dirty="0"/>
          </a:p>
        </p:txBody>
      </p:sp>
    </p:spTree>
    <p:extLst>
      <p:ext uri="{BB962C8B-B14F-4D97-AF65-F5344CB8AC3E}">
        <p14:creationId xmlns:p14="http://schemas.microsoft.com/office/powerpoint/2010/main" val="1318907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20230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92165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984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55845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9124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118289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1753174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35961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545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83155" y="5988671"/>
            <a:ext cx="513189" cy="646456"/>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fontAlgn="auto">
              <a:spcBef>
                <a:spcPts val="0"/>
              </a:spcBef>
              <a:spcAft>
                <a:spcPts val="0"/>
              </a:spcAft>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extLst>
      <p:ext uri="{BB962C8B-B14F-4D97-AF65-F5344CB8AC3E}">
        <p14:creationId xmlns:p14="http://schemas.microsoft.com/office/powerpoint/2010/main" val="4973364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713076"/>
            <a:ext cx="628650" cy="1144924"/>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fontAlgn="auto">
              <a:spcBef>
                <a:spcPts val="0"/>
              </a:spcBef>
              <a:spcAft>
                <a:spcPts val="0"/>
              </a:spcAft>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extLst>
      <p:ext uri="{BB962C8B-B14F-4D97-AF65-F5344CB8AC3E}">
        <p14:creationId xmlns:p14="http://schemas.microsoft.com/office/powerpoint/2010/main" val="3376775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713076"/>
            <a:ext cx="628650" cy="1144924"/>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a:r>
              <a:rPr lang="en-US" sz="1425" b="1" dirty="0">
                <a:solidFill>
                  <a:schemeClr val="accent1">
                    <a:lumMod val="75000"/>
                  </a:schemeClr>
                </a:solidFill>
                <a:latin typeface="Lucida Calligraphy" charset="0"/>
                <a:ea typeface="Lucida Calligraphy" charset="0"/>
                <a:cs typeface="Lucida Calligraphy" charset="0"/>
              </a:rPr>
              <a:t>Inspiring</a:t>
            </a:r>
            <a:r>
              <a:rPr lang="en-US" sz="1425" b="1" baseline="0" dirty="0">
                <a:solidFill>
                  <a:schemeClr val="accent1">
                    <a:lumMod val="75000"/>
                  </a:schemeClr>
                </a:solidFill>
                <a:latin typeface="Lucida Calligraphy" charset="0"/>
                <a:ea typeface="Lucida Calligraphy" charset="0"/>
                <a:cs typeface="Lucida Calligraphy" charset="0"/>
              </a:rPr>
              <a:t> individuals, encouraging excellence through education-based athletics.</a:t>
            </a:r>
            <a:endParaRPr lang="en-US" sz="1425" b="1" dirty="0">
              <a:solidFill>
                <a:schemeClr val="accent1">
                  <a:lumMod val="75000"/>
                </a:schemeClr>
              </a:solidFill>
              <a:latin typeface="Lucida Calligraphy" charset="0"/>
              <a:ea typeface="Lucida Calligraphy" charset="0"/>
              <a:cs typeface="Lucida Calligraphy" charset="0"/>
            </a:endParaRPr>
          </a:p>
        </p:txBody>
      </p:sp>
    </p:spTree>
    <p:extLst>
      <p:ext uri="{BB962C8B-B14F-4D97-AF65-F5344CB8AC3E}">
        <p14:creationId xmlns:p14="http://schemas.microsoft.com/office/powerpoint/2010/main" val="16551893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2017-18 Women’s Lacrosse</a:t>
            </a:r>
          </a:p>
        </p:txBody>
      </p:sp>
      <p:sp>
        <p:nvSpPr>
          <p:cNvPr id="3" name="Content Placeholder 2"/>
          <p:cNvSpPr>
            <a:spLocks noGrp="1"/>
          </p:cNvSpPr>
          <p:nvPr>
            <p:ph idx="1"/>
          </p:nvPr>
        </p:nvSpPr>
        <p:spPr/>
        <p:txBody>
          <a:bodyPr/>
          <a:lstStyle/>
          <a:p>
            <a:pPr marL="0" indent="0" algn="ctr">
              <a:buNone/>
            </a:pPr>
            <a:r>
              <a:rPr lang="en-US" b="1" dirty="0"/>
              <a:t>Mark </a:t>
            </a:r>
            <a:r>
              <a:rPr lang="en-US" b="1" dirty="0" err="1"/>
              <a:t>Dreibelbis</a:t>
            </a:r>
            <a:endParaRPr lang="en-US" b="1" dirty="0"/>
          </a:p>
          <a:p>
            <a:pPr marL="0" indent="0" algn="ctr">
              <a:buNone/>
            </a:pPr>
            <a:r>
              <a:rPr lang="en-US" b="1" dirty="0"/>
              <a:t>Associate Commissioner</a:t>
            </a:r>
          </a:p>
          <a:p>
            <a:pPr marL="0" indent="0" algn="ctr">
              <a:buNone/>
            </a:pPr>
            <a:endParaRPr lang="en-US" b="1" dirty="0"/>
          </a:p>
          <a:p>
            <a:pPr marL="0" indent="0" algn="ctr">
              <a:buNone/>
            </a:pPr>
            <a:r>
              <a:rPr lang="en-US" b="1" dirty="0" err="1"/>
              <a:t>Tra</a:t>
            </a:r>
            <a:r>
              <a:rPr lang="en-US" b="1" dirty="0"/>
              <a:t> Waters</a:t>
            </a:r>
          </a:p>
          <a:p>
            <a:pPr marL="0" indent="0" algn="ctr">
              <a:buNone/>
            </a:pPr>
            <a:r>
              <a:rPr lang="en-US" b="1" dirty="0"/>
              <a:t>Assistant Commissioner </a:t>
            </a:r>
            <a:r>
              <a:rPr lang="mr-IN" b="1" dirty="0"/>
              <a:t>–</a:t>
            </a:r>
            <a:r>
              <a:rPr lang="en-US" b="1" dirty="0"/>
              <a:t> Sports &amp; Championships</a:t>
            </a:r>
          </a:p>
        </p:txBody>
      </p:sp>
    </p:spTree>
    <p:extLst>
      <p:ext uri="{BB962C8B-B14F-4D97-AF65-F5344CB8AC3E}">
        <p14:creationId xmlns:p14="http://schemas.microsoft.com/office/powerpoint/2010/main" val="1694064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Sportsmanship…Together We Make the Right Call</a:t>
            </a:r>
          </a:p>
        </p:txBody>
      </p:sp>
      <p:sp>
        <p:nvSpPr>
          <p:cNvPr id="3" name="Content Placeholder 2"/>
          <p:cNvSpPr>
            <a:spLocks noGrp="1"/>
          </p:cNvSpPr>
          <p:nvPr>
            <p:ph idx="1"/>
          </p:nvPr>
        </p:nvSpPr>
        <p:spPr/>
        <p:txBody>
          <a:bodyPr/>
          <a:lstStyle/>
          <a:p>
            <a:r>
              <a:rPr lang="en-US" dirty="0"/>
              <a:t>Zero tolerance regarding profanity/inappropriate language.</a:t>
            </a:r>
          </a:p>
          <a:p>
            <a:endParaRPr lang="en-US" dirty="0"/>
          </a:p>
          <a:p>
            <a:r>
              <a:rPr lang="en-US" b="1" dirty="0"/>
              <a:t>“One Voice” –</a:t>
            </a:r>
            <a:r>
              <a:rPr lang="en-US" dirty="0"/>
              <a:t> Only the Head Coach has communication with the officials.</a:t>
            </a:r>
          </a:p>
          <a:p>
            <a:pPr lvl="1"/>
            <a:r>
              <a:rPr lang="en-US" b="1" dirty="0"/>
              <a:t>Assistant Coaches will be properly penalized and the penalty also is assessed to the Head Coach</a:t>
            </a:r>
          </a:p>
          <a:p>
            <a:pPr lvl="1"/>
            <a:endParaRPr lang="en-US" b="1" dirty="0"/>
          </a:p>
          <a:p>
            <a:r>
              <a:rPr lang="en-US" dirty="0"/>
              <a:t>Positive and effective/professional communication is expected by all parties associated with the game contest.</a:t>
            </a:r>
          </a:p>
          <a:p>
            <a:endParaRPr lang="en-US" dirty="0"/>
          </a:p>
        </p:txBody>
      </p:sp>
    </p:spTree>
    <p:extLst>
      <p:ext uri="{BB962C8B-B14F-4D97-AF65-F5344CB8AC3E}">
        <p14:creationId xmlns:p14="http://schemas.microsoft.com/office/powerpoint/2010/main" val="201084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mn-lt"/>
              </a:rPr>
              <a:t>NCHSAA Information &amp; Board Changes</a:t>
            </a:r>
          </a:p>
        </p:txBody>
      </p:sp>
      <p:sp>
        <p:nvSpPr>
          <p:cNvPr id="3" name="Subtitle 2"/>
          <p:cNvSpPr>
            <a:spLocks noGrp="1"/>
          </p:cNvSpPr>
          <p:nvPr>
            <p:ph type="subTitle" idx="1"/>
          </p:nvPr>
        </p:nvSpPr>
        <p:spPr/>
        <p:txBody>
          <a:bodyPr>
            <a:normAutofit/>
          </a:bodyPr>
          <a:lstStyle/>
          <a:p>
            <a:r>
              <a:rPr lang="en-US" sz="4500" b="1" dirty="0"/>
              <a:t>2017-18</a:t>
            </a:r>
          </a:p>
        </p:txBody>
      </p:sp>
    </p:spTree>
    <p:extLst>
      <p:ext uri="{BB962C8B-B14F-4D97-AF65-F5344CB8AC3E}">
        <p14:creationId xmlns:p14="http://schemas.microsoft.com/office/powerpoint/2010/main" val="72801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882" y="923088"/>
            <a:ext cx="7886700" cy="994172"/>
          </a:xfrm>
        </p:spPr>
        <p:txBody>
          <a:bodyPr/>
          <a:lstStyle/>
          <a:p>
            <a:r>
              <a:rPr lang="en-US" b="1" dirty="0">
                <a:latin typeface="+mn-lt"/>
              </a:rPr>
              <a:t>Important Dates</a:t>
            </a:r>
          </a:p>
        </p:txBody>
      </p:sp>
      <p:sp>
        <p:nvSpPr>
          <p:cNvPr id="4" name="Content Placeholder 3"/>
          <p:cNvSpPr>
            <a:spLocks noGrp="1"/>
          </p:cNvSpPr>
          <p:nvPr>
            <p:ph sz="half" idx="2"/>
          </p:nvPr>
        </p:nvSpPr>
        <p:spPr>
          <a:xfrm>
            <a:off x="629842" y="2063911"/>
            <a:ext cx="7790741" cy="3524492"/>
          </a:xfrm>
        </p:spPr>
        <p:txBody>
          <a:bodyPr>
            <a:noAutofit/>
          </a:bodyPr>
          <a:lstStyle/>
          <a:p>
            <a:pPr marL="0" lvl="1" indent="0">
              <a:buNone/>
            </a:pPr>
            <a:r>
              <a:rPr lang="en-US" sz="1050" b="1" dirty="0"/>
              <a:t>	</a:t>
            </a:r>
            <a:r>
              <a:rPr lang="en-US" sz="1200" b="1" dirty="0"/>
              <a:t>	Start:</a:t>
            </a:r>
            <a:r>
              <a:rPr lang="en-US" sz="1200" dirty="0"/>
              <a:t>			Monday, February 14</a:t>
            </a:r>
          </a:p>
          <a:p>
            <a:pPr marL="0" lvl="1" indent="0">
              <a:buNone/>
            </a:pPr>
            <a:endParaRPr lang="en-US" sz="1200" dirty="0"/>
          </a:p>
          <a:p>
            <a:pPr marL="0" indent="0">
              <a:buNone/>
            </a:pPr>
            <a:r>
              <a:rPr lang="en-US" sz="1200" b="1" dirty="0"/>
              <a:t>		1</a:t>
            </a:r>
            <a:r>
              <a:rPr lang="en-US" sz="1200" b="1" baseline="30000" dirty="0"/>
              <a:t>st</a:t>
            </a:r>
            <a:r>
              <a:rPr lang="en-US" sz="1200" b="1" dirty="0"/>
              <a:t> Contest:	</a:t>
            </a:r>
            <a:r>
              <a:rPr lang="en-US" sz="1200" dirty="0"/>
              <a:t>	Monday, February 28</a:t>
            </a:r>
          </a:p>
          <a:p>
            <a:pPr marL="0" indent="0">
              <a:buNone/>
            </a:pPr>
            <a:endParaRPr lang="en-US" sz="1200" dirty="0"/>
          </a:p>
          <a:p>
            <a:pPr marL="0" indent="0">
              <a:buNone/>
            </a:pPr>
            <a:r>
              <a:rPr lang="en-US" sz="1200" b="1" dirty="0"/>
              <a:t>		</a:t>
            </a:r>
            <a:r>
              <a:rPr lang="en-US" sz="1200" b="1" dirty="0" err="1"/>
              <a:t>MaxPreps</a:t>
            </a:r>
            <a:r>
              <a:rPr lang="en-US" sz="1200" b="1" dirty="0"/>
              <a:t> Entry Deadline:	</a:t>
            </a:r>
            <a:r>
              <a:rPr lang="en-US" sz="1200" dirty="0"/>
              <a:t>Saturday, April 28 (</a:t>
            </a:r>
            <a:r>
              <a:rPr lang="en-US" sz="1200" i="1" dirty="0"/>
              <a:t>11:59 p.m.)</a:t>
            </a:r>
          </a:p>
          <a:p>
            <a:pPr marL="0" indent="0">
              <a:buNone/>
            </a:pPr>
            <a:r>
              <a:rPr lang="en-US" sz="1200" b="1" dirty="0"/>
              <a:t>		Brackets Posted</a:t>
            </a:r>
            <a:r>
              <a:rPr lang="en-US" sz="1200" dirty="0"/>
              <a:t>		Monday, April 30</a:t>
            </a:r>
          </a:p>
          <a:p>
            <a:pPr marL="0" indent="0">
              <a:buNone/>
            </a:pPr>
            <a:r>
              <a:rPr lang="en-US" sz="1200" b="1" dirty="0"/>
              <a:t>		Playoff Dates:</a:t>
            </a:r>
            <a:r>
              <a:rPr lang="en-US" sz="1200" dirty="0"/>
              <a:t>			     </a:t>
            </a:r>
          </a:p>
          <a:p>
            <a:pPr marL="0" indent="0">
              <a:buNone/>
            </a:pPr>
            <a:r>
              <a:rPr lang="en-US" sz="1200" b="1" dirty="0"/>
              <a:t>		     	1</a:t>
            </a:r>
            <a:r>
              <a:rPr lang="en-US" sz="1200" b="1" baseline="30000" dirty="0"/>
              <a:t>st</a:t>
            </a:r>
            <a:r>
              <a:rPr lang="en-US" sz="1200" b="1" dirty="0"/>
              <a:t> Round			</a:t>
            </a:r>
            <a:r>
              <a:rPr lang="en-US" sz="1200" dirty="0"/>
              <a:t>Wednesday, May 2</a:t>
            </a:r>
          </a:p>
          <a:p>
            <a:pPr marL="0" indent="0">
              <a:buNone/>
            </a:pPr>
            <a:r>
              <a:rPr lang="en-US" sz="1200" b="1" dirty="0"/>
              <a:t>		     	2</a:t>
            </a:r>
            <a:r>
              <a:rPr lang="en-US" sz="1200" b="1" baseline="30000" dirty="0"/>
              <a:t>nd</a:t>
            </a:r>
            <a:r>
              <a:rPr lang="en-US" sz="1200" b="1" dirty="0"/>
              <a:t> Round			</a:t>
            </a:r>
            <a:r>
              <a:rPr lang="en-US" sz="1200" dirty="0"/>
              <a:t>Friday, May 4</a:t>
            </a:r>
          </a:p>
          <a:p>
            <a:pPr marL="0" indent="0">
              <a:buNone/>
            </a:pPr>
            <a:r>
              <a:rPr lang="en-US" sz="1200" b="1" dirty="0"/>
              <a:t>		     	3</a:t>
            </a:r>
            <a:r>
              <a:rPr lang="en-US" sz="1200" b="1" baseline="30000" dirty="0"/>
              <a:t>rd</a:t>
            </a:r>
            <a:r>
              <a:rPr lang="en-US" sz="1200" b="1" dirty="0"/>
              <a:t> Round			</a:t>
            </a:r>
            <a:r>
              <a:rPr lang="en-US" sz="1200" dirty="0"/>
              <a:t>Tuesday, May 8</a:t>
            </a:r>
          </a:p>
          <a:p>
            <a:pPr marL="0" indent="0">
              <a:buNone/>
            </a:pPr>
            <a:r>
              <a:rPr lang="en-US" sz="1200" b="1" dirty="0"/>
              <a:t>		    	4</a:t>
            </a:r>
            <a:r>
              <a:rPr lang="en-US" sz="1200" b="1" baseline="30000" dirty="0"/>
              <a:t>th</a:t>
            </a:r>
            <a:r>
              <a:rPr lang="en-US" sz="1200" b="1" dirty="0"/>
              <a:t> Round			</a:t>
            </a:r>
            <a:r>
              <a:rPr lang="en-US" sz="1200" dirty="0"/>
              <a:t>Saturday, May 11</a:t>
            </a:r>
          </a:p>
          <a:p>
            <a:pPr marL="0" indent="0">
              <a:buNone/>
            </a:pPr>
            <a:r>
              <a:rPr lang="en-US" sz="1200" b="1" dirty="0"/>
              <a:t>	 	    	Regionals:			</a:t>
            </a:r>
            <a:r>
              <a:rPr lang="en-US" sz="1200" dirty="0"/>
              <a:t>Tuesday, May 15</a:t>
            </a:r>
          </a:p>
          <a:p>
            <a:pPr marL="0" indent="0">
              <a:buNone/>
            </a:pPr>
            <a:r>
              <a:rPr lang="en-US" sz="1200" b="1" dirty="0"/>
              <a:t>	  	  	State Championships:</a:t>
            </a:r>
            <a:r>
              <a:rPr lang="en-US" sz="1200" dirty="0"/>
              <a:t>		Friday and Saturday, May 18-19</a:t>
            </a:r>
          </a:p>
        </p:txBody>
      </p:sp>
    </p:spTree>
    <p:extLst>
      <p:ext uri="{BB962C8B-B14F-4D97-AF65-F5344CB8AC3E}">
        <p14:creationId xmlns:p14="http://schemas.microsoft.com/office/powerpoint/2010/main" val="123284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Number of Contests</a:t>
            </a:r>
          </a:p>
        </p:txBody>
      </p:sp>
      <p:sp>
        <p:nvSpPr>
          <p:cNvPr id="3" name="Content Placeholder 2"/>
          <p:cNvSpPr>
            <a:spLocks noGrp="1"/>
          </p:cNvSpPr>
          <p:nvPr>
            <p:ph idx="1"/>
          </p:nvPr>
        </p:nvSpPr>
        <p:spPr>
          <a:xfrm>
            <a:off x="628650" y="2226469"/>
            <a:ext cx="7800614" cy="3263504"/>
          </a:xfrm>
        </p:spPr>
        <p:txBody>
          <a:bodyPr>
            <a:normAutofit/>
          </a:bodyPr>
          <a:lstStyle/>
          <a:p>
            <a:r>
              <a:rPr lang="en-US" dirty="0"/>
              <a:t>No more than three per week.</a:t>
            </a:r>
          </a:p>
          <a:p>
            <a:pPr marL="0" indent="0">
              <a:buNone/>
            </a:pPr>
            <a:endParaRPr lang="en-US" dirty="0"/>
          </a:p>
          <a:p>
            <a:r>
              <a:rPr lang="en-US" dirty="0"/>
              <a:t>Teams and individuals are limited to one contest a day.</a:t>
            </a:r>
          </a:p>
          <a:p>
            <a:pPr marL="0" indent="0">
              <a:buNone/>
            </a:pPr>
            <a:endParaRPr lang="en-US" dirty="0"/>
          </a:p>
        </p:txBody>
      </p:sp>
    </p:spTree>
    <p:extLst>
      <p:ext uri="{BB962C8B-B14F-4D97-AF65-F5344CB8AC3E}">
        <p14:creationId xmlns:p14="http://schemas.microsoft.com/office/powerpoint/2010/main" val="155560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Playoffs</a:t>
            </a:r>
          </a:p>
        </p:txBody>
      </p:sp>
      <p:sp>
        <p:nvSpPr>
          <p:cNvPr id="3" name="Content Placeholder 2"/>
          <p:cNvSpPr>
            <a:spLocks noGrp="1"/>
          </p:cNvSpPr>
          <p:nvPr>
            <p:ph idx="1"/>
          </p:nvPr>
        </p:nvSpPr>
        <p:spPr>
          <a:xfrm>
            <a:off x="628650" y="2226469"/>
            <a:ext cx="7800614" cy="3263504"/>
          </a:xfrm>
        </p:spPr>
        <p:txBody>
          <a:bodyPr>
            <a:normAutofit/>
          </a:bodyPr>
          <a:lstStyle/>
          <a:p>
            <a:r>
              <a:rPr lang="en-US" dirty="0"/>
              <a:t>Bracket Sizes:</a:t>
            </a:r>
          </a:p>
          <a:p>
            <a:pPr lvl="1"/>
            <a:r>
              <a:rPr lang="en-US" dirty="0"/>
              <a:t>1A/2A/3A </a:t>
            </a:r>
            <a:r>
              <a:rPr lang="mr-IN" dirty="0"/>
              <a:t>–</a:t>
            </a:r>
            <a:r>
              <a:rPr lang="en-US" dirty="0"/>
              <a:t> 24 Teams</a:t>
            </a:r>
          </a:p>
          <a:p>
            <a:pPr lvl="1"/>
            <a:r>
              <a:rPr lang="en-US" dirty="0"/>
              <a:t>4A </a:t>
            </a:r>
            <a:r>
              <a:rPr lang="mr-IN" dirty="0"/>
              <a:t>–</a:t>
            </a:r>
            <a:r>
              <a:rPr lang="en-US" dirty="0"/>
              <a:t> 40 Teams</a:t>
            </a:r>
          </a:p>
          <a:p>
            <a:pPr lvl="1"/>
            <a:endParaRPr lang="en-US" dirty="0"/>
          </a:p>
          <a:p>
            <a:r>
              <a:rPr lang="en-US" dirty="0"/>
              <a:t>Pre-determined Brackets (no seeding for 2018)</a:t>
            </a:r>
          </a:p>
          <a:p>
            <a:pPr lvl="1"/>
            <a:r>
              <a:rPr lang="en-US" dirty="0"/>
              <a:t>Will be posted in the spring</a:t>
            </a:r>
          </a:p>
          <a:p>
            <a:pPr marL="0" indent="0">
              <a:buNone/>
            </a:pPr>
            <a:endParaRPr lang="en-US" dirty="0"/>
          </a:p>
        </p:txBody>
      </p:sp>
    </p:spTree>
    <p:extLst>
      <p:ext uri="{BB962C8B-B14F-4D97-AF65-F5344CB8AC3E}">
        <p14:creationId xmlns:p14="http://schemas.microsoft.com/office/powerpoint/2010/main" val="69751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Amateur Rule</a:t>
            </a:r>
          </a:p>
        </p:txBody>
      </p:sp>
      <p:sp>
        <p:nvSpPr>
          <p:cNvPr id="3" name="Content Placeholder 2"/>
          <p:cNvSpPr>
            <a:spLocks noGrp="1"/>
          </p:cNvSpPr>
          <p:nvPr>
            <p:ph idx="1"/>
          </p:nvPr>
        </p:nvSpPr>
        <p:spPr/>
        <p:txBody>
          <a:bodyPr/>
          <a:lstStyle/>
          <a:p>
            <a:r>
              <a:rPr lang="en-US" dirty="0"/>
              <a:t>Increased allowable merchandise to be received from $20.00 to $250.00 per sports season</a:t>
            </a:r>
          </a:p>
          <a:p>
            <a:endParaRPr lang="en-US" dirty="0"/>
          </a:p>
          <a:p>
            <a:r>
              <a:rPr lang="en-US" dirty="0"/>
              <a:t>Acceptance of money or a forbidden award will cause an athlete to lose athletic eligibility for the semester in which the violation occurred, and the following semester.</a:t>
            </a:r>
          </a:p>
          <a:p>
            <a:endParaRPr lang="en-US" dirty="0"/>
          </a:p>
        </p:txBody>
      </p:sp>
    </p:spTree>
    <p:extLst>
      <p:ext uri="{BB962C8B-B14F-4D97-AF65-F5344CB8AC3E}">
        <p14:creationId xmlns:p14="http://schemas.microsoft.com/office/powerpoint/2010/main" val="155896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Senior Exceptions</a:t>
            </a:r>
          </a:p>
        </p:txBody>
      </p:sp>
      <p:sp>
        <p:nvSpPr>
          <p:cNvPr id="3" name="Content Placeholder 2"/>
          <p:cNvSpPr>
            <a:spLocks noGrp="1"/>
          </p:cNvSpPr>
          <p:nvPr>
            <p:ph idx="1"/>
          </p:nvPr>
        </p:nvSpPr>
        <p:spPr/>
        <p:txBody>
          <a:bodyPr/>
          <a:lstStyle/>
          <a:p>
            <a:r>
              <a:rPr lang="en-US" dirty="0"/>
              <a:t>Students may be allowed to wear school uniforms, including protective equipment, in outside organization competition, so long as the student has exhausted athletic eligibility in that sport and received permission from the member school. </a:t>
            </a:r>
          </a:p>
          <a:p>
            <a:pPr lvl="1"/>
            <a:r>
              <a:rPr lang="en-US" dirty="0"/>
              <a:t>Approval from the LEA is strongly recommended.</a:t>
            </a:r>
          </a:p>
          <a:p>
            <a:endParaRPr lang="en-US" dirty="0"/>
          </a:p>
          <a:p>
            <a:r>
              <a:rPr lang="en-US" dirty="0"/>
              <a:t>Exception to the numbers restrictions for students who have exhausted their eligibility in that sport. </a:t>
            </a:r>
          </a:p>
          <a:p>
            <a:pPr lvl="1"/>
            <a:r>
              <a:rPr lang="en-US" dirty="0"/>
              <a:t>Dead period rules will remain.</a:t>
            </a:r>
          </a:p>
          <a:p>
            <a:endParaRPr lang="en-US" dirty="0"/>
          </a:p>
        </p:txBody>
      </p:sp>
    </p:spTree>
    <p:extLst>
      <p:ext uri="{BB962C8B-B14F-4D97-AF65-F5344CB8AC3E}">
        <p14:creationId xmlns:p14="http://schemas.microsoft.com/office/powerpoint/2010/main" val="2188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lstStyle/>
          <a:p>
            <a:r>
              <a:rPr lang="en-US" dirty="0"/>
              <a:t>Students transferring to a member school where the student’s coach has relocated to within a year will be deemed ineligible for a period of 365 days LEA to LEA</a:t>
            </a:r>
          </a:p>
          <a:p>
            <a:endParaRPr lang="en-US" dirty="0"/>
          </a:p>
          <a:p>
            <a:r>
              <a:rPr lang="en-US" dirty="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endParaRPr lang="en-US" dirty="0"/>
          </a:p>
        </p:txBody>
      </p:sp>
    </p:spTree>
    <p:extLst>
      <p:ext uri="{BB962C8B-B14F-4D97-AF65-F5344CB8AC3E}">
        <p14:creationId xmlns:p14="http://schemas.microsoft.com/office/powerpoint/2010/main" val="62318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normAutofit/>
          </a:bodyPr>
          <a:lstStyle/>
          <a:p>
            <a:r>
              <a:rPr lang="en-US" sz="2250" dirty="0"/>
              <a:t>NCHSAA Transfer Committee will be composed of the NCHSAA Executive Committee and at least one (1) non-district affiliated member.</a:t>
            </a:r>
          </a:p>
          <a:p>
            <a:endParaRPr lang="en-US" sz="2250" dirty="0"/>
          </a:p>
          <a:p>
            <a:r>
              <a:rPr lang="en-US" sz="2250" dirty="0"/>
              <a:t>Modify initial entry interpretation for non-district affiliated schools (Charter and Non-Boarding Parochial) –Rule 1.2.1(a)(2): boundary criteria shall only apply after initial entry into ninth grade.</a:t>
            </a:r>
          </a:p>
          <a:p>
            <a:endParaRPr lang="en-US" sz="2250" dirty="0"/>
          </a:p>
          <a:p>
            <a:r>
              <a:rPr lang="en-US" sz="2250" dirty="0"/>
              <a:t>Students who want to participate in cheerleading are not subject to the transfer policy, however all current eligibility requirements would remain applicable.</a:t>
            </a:r>
          </a:p>
          <a:p>
            <a:endParaRPr lang="en-US" dirty="0"/>
          </a:p>
        </p:txBody>
      </p:sp>
    </p:spTree>
    <p:extLst>
      <p:ext uri="{BB962C8B-B14F-4D97-AF65-F5344CB8AC3E}">
        <p14:creationId xmlns:p14="http://schemas.microsoft.com/office/powerpoint/2010/main" val="663137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Residence Rule</a:t>
            </a:r>
          </a:p>
        </p:txBody>
      </p:sp>
      <p:sp>
        <p:nvSpPr>
          <p:cNvPr id="3" name="Content Placeholder 2"/>
          <p:cNvSpPr>
            <a:spLocks noGrp="1"/>
          </p:cNvSpPr>
          <p:nvPr>
            <p:ph idx="1"/>
          </p:nvPr>
        </p:nvSpPr>
        <p:spPr/>
        <p:txBody>
          <a:bodyPr/>
          <a:lstStyle/>
          <a:p>
            <a:r>
              <a:rPr lang="en-US"/>
              <a:t>No Custody</a:t>
            </a:r>
          </a:p>
          <a:p>
            <a:pPr lvl="1"/>
            <a:r>
              <a:rPr lang="en-US"/>
              <a:t>Residency </a:t>
            </a:r>
            <a:r>
              <a:rPr lang="en-US" dirty="0"/>
              <a:t>shall be deemed to be with the parent with whom the student begins the school year (i.e. 1st semester).</a:t>
            </a:r>
          </a:p>
          <a:p>
            <a:endParaRPr lang="en-US" dirty="0"/>
          </a:p>
          <a:p>
            <a:r>
              <a:rPr lang="en-US" dirty="0"/>
              <a:t>Bona Fide Change: The change must not be solely made for athletics purposes.</a:t>
            </a:r>
          </a:p>
          <a:p>
            <a:endParaRPr lang="en-US" dirty="0"/>
          </a:p>
        </p:txBody>
      </p:sp>
    </p:spTree>
    <p:extLst>
      <p:ext uri="{BB962C8B-B14F-4D97-AF65-F5344CB8AC3E}">
        <p14:creationId xmlns:p14="http://schemas.microsoft.com/office/powerpoint/2010/main" val="2067402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Endowment Games</a:t>
            </a:r>
          </a:p>
        </p:txBody>
      </p:sp>
      <p:sp>
        <p:nvSpPr>
          <p:cNvPr id="3" name="Content Placeholder 2"/>
          <p:cNvSpPr>
            <a:spLocks noGrp="1"/>
          </p:cNvSpPr>
          <p:nvPr>
            <p:ph idx="1"/>
          </p:nvPr>
        </p:nvSpPr>
        <p:spPr/>
        <p:txBody>
          <a:bodyPr/>
          <a:lstStyle/>
          <a:p>
            <a:r>
              <a:rPr lang="en-US" dirty="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extLst>
      <p:ext uri="{BB962C8B-B14F-4D97-AF65-F5344CB8AC3E}">
        <p14:creationId xmlns:p14="http://schemas.microsoft.com/office/powerpoint/2010/main" val="546459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Wet Bulb Globe Temperature</a:t>
            </a:r>
          </a:p>
        </p:txBody>
      </p:sp>
      <p:sp>
        <p:nvSpPr>
          <p:cNvPr id="3" name="Content Placeholder 2"/>
          <p:cNvSpPr>
            <a:spLocks noGrp="1"/>
          </p:cNvSpPr>
          <p:nvPr>
            <p:ph idx="1"/>
          </p:nvPr>
        </p:nvSpPr>
        <p:spPr/>
        <p:txBody>
          <a:bodyPr/>
          <a:lstStyle/>
          <a:p>
            <a:r>
              <a:rPr lang="en-US" dirty="0"/>
              <a:t>Added language to the WBGT Index and Athletic Activity Chart in the 90 or Above category for Athletic Activity Guidelines: SUSPEND PRACTICE/MUST INCLUDE MANDATORY BREAKS AS DIRECTED BY GAMEDAY ADMINISTRATOR DURING CONTEST.</a:t>
            </a:r>
          </a:p>
        </p:txBody>
      </p:sp>
    </p:spTree>
    <p:extLst>
      <p:ext uri="{BB962C8B-B14F-4D97-AF65-F5344CB8AC3E}">
        <p14:creationId xmlns:p14="http://schemas.microsoft.com/office/powerpoint/2010/main" val="1703531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Facilities</a:t>
            </a:r>
          </a:p>
        </p:txBody>
      </p:sp>
      <p:sp>
        <p:nvSpPr>
          <p:cNvPr id="3" name="Content Placeholder 2"/>
          <p:cNvSpPr>
            <a:spLocks noGrp="1"/>
          </p:cNvSpPr>
          <p:nvPr>
            <p:ph idx="1"/>
          </p:nvPr>
        </p:nvSpPr>
        <p:spPr/>
        <p:txBody>
          <a:bodyPr/>
          <a:lstStyle/>
          <a:p>
            <a:r>
              <a:rPr lang="en-US" dirty="0"/>
              <a:t>The NCHSAA has the right to require host teams to find an adequate facility based on expected game/contest attendance and/or quality of venue.</a:t>
            </a:r>
          </a:p>
          <a:p>
            <a:endParaRPr lang="en-US" dirty="0"/>
          </a:p>
        </p:txBody>
      </p:sp>
    </p:spTree>
    <p:extLst>
      <p:ext uri="{BB962C8B-B14F-4D97-AF65-F5344CB8AC3E}">
        <p14:creationId xmlns:p14="http://schemas.microsoft.com/office/powerpoint/2010/main" val="1007384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Coaches Education</a:t>
            </a:r>
          </a:p>
        </p:txBody>
      </p:sp>
      <p:sp>
        <p:nvSpPr>
          <p:cNvPr id="3" name="Content Placeholder 2"/>
          <p:cNvSpPr>
            <a:spLocks noGrp="1"/>
          </p:cNvSpPr>
          <p:nvPr>
            <p:ph idx="1"/>
          </p:nvPr>
        </p:nvSpPr>
        <p:spPr/>
        <p:txBody>
          <a:bodyPr/>
          <a:lstStyle/>
          <a:p>
            <a:r>
              <a:rPr lang="en-US" dirty="0"/>
              <a:t>Annual requirements must be completed after June 1, 2017 and before the first date of practice.</a:t>
            </a:r>
          </a:p>
          <a:p>
            <a:endParaRPr lang="en-US" dirty="0"/>
          </a:p>
          <a:p>
            <a:r>
              <a:rPr lang="en-US" dirty="0"/>
              <a:t>NFHS Sudden Cardiac Arrest</a:t>
            </a:r>
          </a:p>
          <a:p>
            <a:pPr lvl="1"/>
            <a:r>
              <a:rPr lang="en-US" dirty="0"/>
              <a:t>To require all non-paid coaches to complete the NFHS Sudden Cardiac Arrest Course annually and prior to the first contest. </a:t>
            </a:r>
          </a:p>
        </p:txBody>
      </p:sp>
    </p:spTree>
    <p:extLst>
      <p:ext uri="{BB962C8B-B14F-4D97-AF65-F5344CB8AC3E}">
        <p14:creationId xmlns:p14="http://schemas.microsoft.com/office/powerpoint/2010/main" val="344571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Eligibility Summary Submission Dates</a:t>
            </a:r>
          </a:p>
        </p:txBody>
      </p:sp>
      <p:sp>
        <p:nvSpPr>
          <p:cNvPr id="3" name="Content Placeholder 2"/>
          <p:cNvSpPr>
            <a:spLocks noGrp="1"/>
          </p:cNvSpPr>
          <p:nvPr>
            <p:ph idx="1"/>
          </p:nvPr>
        </p:nvSpPr>
        <p:spPr/>
        <p:txBody>
          <a:bodyPr/>
          <a:lstStyle/>
          <a:p>
            <a:pPr lvl="0"/>
            <a:r>
              <a:rPr lang="en-US" dirty="0"/>
              <a:t>Fall – September 15th</a:t>
            </a:r>
          </a:p>
          <a:p>
            <a:pPr lvl="0"/>
            <a:r>
              <a:rPr lang="en-US" dirty="0"/>
              <a:t>Winter – December 15th</a:t>
            </a:r>
          </a:p>
          <a:p>
            <a:pPr lvl="0"/>
            <a:r>
              <a:rPr lang="en-US" dirty="0"/>
              <a:t>Spring – April 1st</a:t>
            </a:r>
          </a:p>
          <a:p>
            <a:endParaRPr lang="en-US" dirty="0"/>
          </a:p>
        </p:txBody>
      </p:sp>
    </p:spTree>
    <p:extLst>
      <p:ext uri="{BB962C8B-B14F-4D97-AF65-F5344CB8AC3E}">
        <p14:creationId xmlns:p14="http://schemas.microsoft.com/office/powerpoint/2010/main" val="1595607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Skill Development/Dead Periods</a:t>
            </a:r>
          </a:p>
        </p:txBody>
      </p:sp>
      <p:sp>
        <p:nvSpPr>
          <p:cNvPr id="3" name="Content Placeholder 2"/>
          <p:cNvSpPr>
            <a:spLocks noGrp="1"/>
          </p:cNvSpPr>
          <p:nvPr>
            <p:ph idx="1"/>
          </p:nvPr>
        </p:nvSpPr>
        <p:spPr/>
        <p:txBody>
          <a:bodyPr>
            <a:normAutofit/>
          </a:bodyPr>
          <a:lstStyle/>
          <a:p>
            <a:pPr lvl="0"/>
            <a:r>
              <a:rPr lang="en-US" sz="2250" dirty="0"/>
              <a:t>Changed in-season dead periods from 6 weeks to 3 weeks</a:t>
            </a:r>
          </a:p>
          <a:p>
            <a:pPr lvl="0"/>
            <a:r>
              <a:rPr lang="en-US" sz="2250" dirty="0"/>
              <a:t>Added new dead period:  </a:t>
            </a:r>
          </a:p>
          <a:p>
            <a:pPr lvl="1"/>
            <a:r>
              <a:rPr lang="en-US" sz="2250" dirty="0"/>
              <a:t>Last 10 student days of the school year</a:t>
            </a:r>
          </a:p>
          <a:p>
            <a:pPr lvl="2"/>
            <a:r>
              <a:rPr lang="en-US" sz="2250" dirty="0"/>
              <a:t>Effective 2017-2018</a:t>
            </a:r>
          </a:p>
        </p:txBody>
      </p:sp>
    </p:spTree>
    <p:extLst>
      <p:ext uri="{BB962C8B-B14F-4D97-AF65-F5344CB8AC3E}">
        <p14:creationId xmlns:p14="http://schemas.microsoft.com/office/powerpoint/2010/main" val="1746750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MaxPreps</a:t>
            </a:r>
          </a:p>
        </p:txBody>
      </p:sp>
      <p:sp>
        <p:nvSpPr>
          <p:cNvPr id="3" name="Content Placeholder 2"/>
          <p:cNvSpPr>
            <a:spLocks noGrp="1"/>
          </p:cNvSpPr>
          <p:nvPr>
            <p:ph idx="1"/>
          </p:nvPr>
        </p:nvSpPr>
        <p:spPr/>
        <p:txBody>
          <a:bodyPr>
            <a:noAutofit/>
          </a:bodyPr>
          <a:lstStyle/>
          <a:p>
            <a:pPr marL="0" indent="0">
              <a:buNone/>
            </a:pPr>
            <a:r>
              <a:rPr lang="en-US" sz="1800" dirty="0"/>
              <a:t>Official Statistics Provider</a:t>
            </a:r>
          </a:p>
          <a:p>
            <a:pPr marL="0" indent="0">
              <a:buNone/>
            </a:pPr>
            <a:endParaRPr lang="en-US" sz="1800" dirty="0"/>
          </a:p>
          <a:p>
            <a:r>
              <a:rPr lang="en-US" sz="1800" dirty="0"/>
              <a:t>Records and standings for post-season qualifications</a:t>
            </a:r>
          </a:p>
          <a:p>
            <a:pPr marL="908447" lvl="1" indent="-257175"/>
            <a:r>
              <a:rPr lang="en-US" dirty="0"/>
              <a:t>Official record</a:t>
            </a:r>
          </a:p>
          <a:p>
            <a:pPr marL="908447" lvl="1" indent="-257175"/>
            <a:r>
              <a:rPr lang="en-US" dirty="0"/>
              <a:t>Incorrect record subject to DQ from playoffs</a:t>
            </a:r>
          </a:p>
          <a:p>
            <a:r>
              <a:rPr lang="en-US" sz="1800" dirty="0"/>
              <a:t>All games MUST be entered by:</a:t>
            </a:r>
          </a:p>
          <a:p>
            <a:pPr marL="908447" lvl="1" indent="-257175"/>
            <a:r>
              <a:rPr lang="en-US" dirty="0"/>
              <a:t>Saturday, April 28</a:t>
            </a:r>
            <a:r>
              <a:rPr lang="en-US" baseline="30000" dirty="0"/>
              <a:t>th </a:t>
            </a:r>
            <a:r>
              <a:rPr lang="en-US" dirty="0"/>
              <a:t>by 11:59 pm</a:t>
            </a:r>
          </a:p>
          <a:p>
            <a:pPr marL="908447" lvl="1" indent="-257175"/>
            <a:r>
              <a:rPr lang="en-US" dirty="0"/>
              <a:t>Triple check your record!</a:t>
            </a:r>
          </a:p>
          <a:p>
            <a:pPr marL="171450" lvl="1">
              <a:spcBef>
                <a:spcPts val="750"/>
              </a:spcBef>
            </a:pPr>
            <a:r>
              <a:rPr lang="en-US" dirty="0"/>
              <a:t>Instructions can be found on the NCHSAA website</a:t>
            </a:r>
          </a:p>
        </p:txBody>
      </p:sp>
    </p:spTree>
    <p:extLst>
      <p:ext uri="{BB962C8B-B14F-4D97-AF65-F5344CB8AC3E}">
        <p14:creationId xmlns:p14="http://schemas.microsoft.com/office/powerpoint/2010/main" val="1596845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defRPr/>
            </a:pPr>
            <a:r>
              <a:rPr lang="en-US" b="1" dirty="0">
                <a:latin typeface="+mn-lt"/>
              </a:rPr>
              <a:t>Sportsmanship</a:t>
            </a:r>
          </a:p>
        </p:txBody>
      </p:sp>
      <p:sp>
        <p:nvSpPr>
          <p:cNvPr id="3" name="Content Placeholder 2"/>
          <p:cNvSpPr>
            <a:spLocks noGrp="1"/>
          </p:cNvSpPr>
          <p:nvPr>
            <p:ph idx="1"/>
          </p:nvPr>
        </p:nvSpPr>
        <p:spPr>
          <a:xfrm>
            <a:off x="1925241" y="2343151"/>
            <a:ext cx="5275659" cy="2888456"/>
          </a:xfrm>
        </p:spPr>
        <p:txBody>
          <a:bodyPr rtlCol="0">
            <a:normAutofit fontScale="92500" lnSpcReduction="10000"/>
          </a:bodyPr>
          <a:lstStyle/>
          <a:p>
            <a:pPr marL="0" indent="0">
              <a:buNone/>
              <a:defRPr/>
            </a:pPr>
            <a:r>
              <a:rPr lang="en-US" dirty="0">
                <a:ea typeface="+mn-ea"/>
                <a:cs typeface="+mn-cs"/>
              </a:rPr>
              <a:t>The quality of responsible behavior characterized by a spirit of generosity and a genuine concern for opponents, officials and teammates.</a:t>
            </a:r>
          </a:p>
          <a:p>
            <a:pPr marL="397764" indent="-397764">
              <a:defRPr/>
            </a:pPr>
            <a:r>
              <a:rPr lang="en-US" dirty="0">
                <a:ea typeface="+mn-ea"/>
                <a:cs typeface="+mn-cs"/>
              </a:rPr>
              <a:t>Wholesome athletic environment</a:t>
            </a:r>
          </a:p>
          <a:p>
            <a:pPr marL="397764" indent="-397764">
              <a:defRPr/>
            </a:pPr>
            <a:r>
              <a:rPr lang="en-US" dirty="0">
                <a:ea typeface="+mn-ea"/>
                <a:cs typeface="+mn-cs"/>
              </a:rPr>
              <a:t>Good Sportsmanship &gt; Victory</a:t>
            </a:r>
          </a:p>
          <a:p>
            <a:pPr marL="397764" indent="-397764">
              <a:defRPr/>
            </a:pPr>
            <a:r>
              <a:rPr lang="en-US" dirty="0">
                <a:ea typeface="+mn-ea"/>
                <a:cs typeface="+mn-cs"/>
              </a:rPr>
              <a:t>Modest in victory, gracious in defeat</a:t>
            </a:r>
          </a:p>
          <a:p>
            <a:pPr marL="397764" indent="-397764">
              <a:defRPr/>
            </a:pPr>
            <a:r>
              <a:rPr lang="en-US" dirty="0">
                <a:ea typeface="+mn-ea"/>
                <a:cs typeface="+mn-cs"/>
              </a:rPr>
              <a:t>Respecting judgment and integrity of game officials</a:t>
            </a:r>
          </a:p>
          <a:p>
            <a:pPr marL="397764" indent="-397764">
              <a:defRPr/>
            </a:pPr>
            <a:r>
              <a:rPr lang="en-US" dirty="0">
                <a:ea typeface="+mn-ea"/>
                <a:cs typeface="+mn-cs"/>
              </a:rPr>
              <a:t>Role modeling good behavior	</a:t>
            </a:r>
          </a:p>
        </p:txBody>
      </p:sp>
    </p:spTree>
    <p:extLst>
      <p:ext uri="{BB962C8B-B14F-4D97-AF65-F5344CB8AC3E}">
        <p14:creationId xmlns:p14="http://schemas.microsoft.com/office/powerpoint/2010/main" val="1087434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eaLnBrk="1" hangingPunct="1">
              <a:defRPr/>
            </a:pPr>
            <a:r>
              <a:rPr lang="en-US" b="1" dirty="0">
                <a:latin typeface="+mn-lt"/>
              </a:rPr>
              <a:t>Ejection Policy</a:t>
            </a:r>
          </a:p>
        </p:txBody>
      </p:sp>
      <p:sp>
        <p:nvSpPr>
          <p:cNvPr id="3" name="Content Placeholder 2"/>
          <p:cNvSpPr>
            <a:spLocks noGrp="1"/>
          </p:cNvSpPr>
          <p:nvPr>
            <p:ph idx="1"/>
          </p:nvPr>
        </p:nvSpPr>
        <p:spPr/>
        <p:txBody>
          <a:bodyPr rtlCol="0">
            <a:normAutofit/>
          </a:bodyPr>
          <a:lstStyle/>
          <a:p>
            <a:pPr>
              <a:buFont typeface="Arial" charset="0"/>
              <a:buChar char="•"/>
              <a:defRPr/>
            </a:pPr>
            <a:r>
              <a:rPr lang="en-US" dirty="0">
                <a:ea typeface="+mn-ea"/>
                <a:cs typeface="+mn-cs"/>
              </a:rPr>
              <a:t>Fighting</a:t>
            </a:r>
          </a:p>
          <a:p>
            <a:pPr>
              <a:buFont typeface="Arial" charset="0"/>
              <a:buChar char="•"/>
              <a:defRPr/>
            </a:pPr>
            <a:r>
              <a:rPr lang="en-US" dirty="0">
                <a:ea typeface="+mn-ea"/>
                <a:cs typeface="+mn-cs"/>
              </a:rPr>
              <a:t>Leaving the bench area</a:t>
            </a:r>
          </a:p>
          <a:p>
            <a:pPr>
              <a:buFont typeface="Arial" charset="0"/>
              <a:buChar char="•"/>
              <a:defRPr/>
            </a:pPr>
            <a:r>
              <a:rPr lang="en-US" dirty="0">
                <a:ea typeface="+mn-ea"/>
                <a:cs typeface="+mn-cs"/>
              </a:rPr>
              <a:t>Flagrant contact</a:t>
            </a:r>
          </a:p>
          <a:p>
            <a:pPr>
              <a:buFont typeface="Arial" charset="0"/>
              <a:buChar char="•"/>
              <a:defRPr/>
            </a:pPr>
            <a:r>
              <a:rPr lang="en-US" dirty="0">
                <a:ea typeface="+mn-ea"/>
                <a:cs typeface="+mn-cs"/>
              </a:rPr>
              <a:t>Biting</a:t>
            </a:r>
          </a:p>
          <a:p>
            <a:pPr>
              <a:buFont typeface="Arial" charset="0"/>
              <a:buChar char="•"/>
              <a:defRPr/>
            </a:pPr>
            <a:r>
              <a:rPr lang="en-US" dirty="0">
                <a:ea typeface="+mn-ea"/>
                <a:cs typeface="+mn-cs"/>
              </a:rPr>
              <a:t>Taunting, baiting or spitting toward an opponent or official</a:t>
            </a:r>
          </a:p>
          <a:p>
            <a:pPr>
              <a:buFont typeface="Arial" charset="0"/>
              <a:buChar char="•"/>
              <a:defRPr/>
            </a:pPr>
            <a:r>
              <a:rPr lang="en-US" dirty="0">
                <a:ea typeface="+mn-ea"/>
                <a:cs typeface="+mn-cs"/>
              </a:rPr>
              <a:t>Profanity</a:t>
            </a:r>
          </a:p>
          <a:p>
            <a:pPr>
              <a:buFont typeface="Arial" charset="0"/>
              <a:buChar char="•"/>
              <a:defRPr/>
            </a:pPr>
            <a:r>
              <a:rPr lang="en-US" dirty="0">
                <a:ea typeface="+mn-ea"/>
                <a:cs typeface="+mn-cs"/>
              </a:rPr>
              <a:t>Obscene gestures</a:t>
            </a:r>
          </a:p>
          <a:p>
            <a:pPr>
              <a:buFont typeface="Arial" charset="0"/>
              <a:buChar char="•"/>
              <a:defRPr/>
            </a:pPr>
            <a:r>
              <a:rPr lang="en-US" dirty="0">
                <a:ea typeface="+mn-ea"/>
                <a:cs typeface="+mn-cs"/>
              </a:rPr>
              <a:t>Disrespectfully addressing an official</a:t>
            </a:r>
          </a:p>
        </p:txBody>
      </p:sp>
    </p:spTree>
    <p:extLst>
      <p:ext uri="{BB962C8B-B14F-4D97-AF65-F5344CB8AC3E}">
        <p14:creationId xmlns:p14="http://schemas.microsoft.com/office/powerpoint/2010/main" val="1420393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eaLnBrk="1" hangingPunct="1"/>
            <a:r>
              <a:rPr lang="en-US" b="1" dirty="0">
                <a:latin typeface="+mn-lt"/>
              </a:rPr>
              <a:t>Ejection Follow-Up</a:t>
            </a:r>
          </a:p>
        </p:txBody>
      </p:sp>
      <p:sp>
        <p:nvSpPr>
          <p:cNvPr id="14338" name="Content Placeholder 1"/>
          <p:cNvSpPr>
            <a:spLocks noGrp="1"/>
          </p:cNvSpPr>
          <p:nvPr>
            <p:ph idx="1"/>
          </p:nvPr>
        </p:nvSpPr>
        <p:spPr/>
        <p:txBody>
          <a:bodyPr>
            <a:normAutofit/>
          </a:bodyPr>
          <a:lstStyle/>
          <a:p>
            <a:pPr>
              <a:defRPr/>
            </a:pPr>
            <a:r>
              <a:rPr lang="en-US" altLang="en-US" dirty="0">
                <a:latin typeface="+mj-lt"/>
                <a:ea typeface="+mn-ea"/>
              </a:rPr>
              <a:t>Teaching &amp; Modeling Behavior Course</a:t>
            </a:r>
          </a:p>
          <a:p>
            <a:pPr marL="697230" lvl="1" indent="-285750">
              <a:defRPr/>
            </a:pPr>
            <a:r>
              <a:rPr lang="en-US" altLang="en-US" dirty="0">
                <a:latin typeface="+mj-lt"/>
              </a:rPr>
              <a:t>Required for any coach ejected during a contest</a:t>
            </a:r>
          </a:p>
          <a:p>
            <a:pPr marL="697230" lvl="1" indent="-285750">
              <a:defRPr/>
            </a:pPr>
            <a:r>
              <a:rPr lang="en-US" altLang="en-US" dirty="0">
                <a:latin typeface="+mj-lt"/>
              </a:rPr>
              <a:t>Required for any coach who has player (s) ejected for fighting</a:t>
            </a:r>
          </a:p>
          <a:p>
            <a:pPr>
              <a:defRPr/>
            </a:pPr>
            <a:r>
              <a:rPr lang="en-US" altLang="en-US" dirty="0">
                <a:latin typeface="+mj-lt"/>
                <a:ea typeface="+mn-ea"/>
              </a:rPr>
              <a:t>NFHS Sportsmanship Course</a:t>
            </a:r>
          </a:p>
          <a:p>
            <a:pPr marL="697230" lvl="1" indent="-285750">
              <a:defRPr/>
            </a:pPr>
            <a:r>
              <a:rPr lang="en-US" altLang="en-US" dirty="0">
                <a:latin typeface="+mj-lt"/>
              </a:rPr>
              <a:t>For any ejected/disqualified player</a:t>
            </a:r>
          </a:p>
          <a:p>
            <a:pPr marL="697230" lvl="1" indent="-285750">
              <a:defRPr/>
            </a:pPr>
            <a:r>
              <a:rPr lang="en-US" altLang="en-US" dirty="0">
                <a:latin typeface="+mj-lt"/>
              </a:rPr>
              <a:t>Free, on-line course (nfhslearn.com)</a:t>
            </a:r>
          </a:p>
          <a:p>
            <a:pPr>
              <a:defRPr/>
            </a:pPr>
            <a:r>
              <a:rPr lang="en-US" altLang="en-US" dirty="0">
                <a:latin typeface="+mj-lt"/>
                <a:ea typeface="+mn-ea"/>
              </a:rPr>
              <a:t>All certificates must be sent to NCHSAA</a:t>
            </a:r>
          </a:p>
        </p:txBody>
      </p:sp>
    </p:spTree>
    <p:extLst>
      <p:ext uri="{BB962C8B-B14F-4D97-AF65-F5344CB8AC3E}">
        <p14:creationId xmlns:p14="http://schemas.microsoft.com/office/powerpoint/2010/main" val="1128292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pPr eaLnBrk="1" hangingPunct="1">
              <a:defRPr/>
            </a:pPr>
            <a:r>
              <a:rPr lang="en-US" b="1" dirty="0">
                <a:latin typeface="+mn-lt"/>
              </a:rPr>
              <a:t>Inclement/Hot Weather Guidelines</a:t>
            </a:r>
          </a:p>
        </p:txBody>
      </p:sp>
      <p:sp>
        <p:nvSpPr>
          <p:cNvPr id="139267" name="Content Placeholder 2"/>
          <p:cNvSpPr>
            <a:spLocks noGrp="1"/>
          </p:cNvSpPr>
          <p:nvPr>
            <p:ph idx="1"/>
          </p:nvPr>
        </p:nvSpPr>
        <p:spPr>
          <a:xfrm>
            <a:off x="701041" y="2125266"/>
            <a:ext cx="7814309" cy="3475434"/>
          </a:xfrm>
          <a:extLst/>
        </p:spPr>
        <p:txBody>
          <a:bodyPr numCol="2">
            <a:normAutofit/>
          </a:bodyPr>
          <a:lstStyle/>
          <a:p>
            <a:pPr marL="52388" indent="0">
              <a:lnSpc>
                <a:spcPct val="120000"/>
              </a:lnSpc>
              <a:buNone/>
              <a:defRPr/>
            </a:pPr>
            <a:r>
              <a:rPr lang="en-US" sz="1500" dirty="0">
                <a:solidFill>
                  <a:srgbClr val="000000"/>
                </a:solidFill>
              </a:rPr>
              <a:t>The following should be considered when scheduling practice:</a:t>
            </a:r>
          </a:p>
          <a:p>
            <a:pPr>
              <a:lnSpc>
                <a:spcPct val="120000"/>
              </a:lnSpc>
              <a:defRPr/>
            </a:pPr>
            <a:r>
              <a:rPr lang="en-US" sz="1500" dirty="0">
                <a:solidFill>
                  <a:srgbClr val="000000"/>
                </a:solidFill>
              </a:rPr>
              <a:t>Time of day</a:t>
            </a:r>
          </a:p>
          <a:p>
            <a:pPr>
              <a:lnSpc>
                <a:spcPct val="120000"/>
              </a:lnSpc>
              <a:defRPr/>
            </a:pPr>
            <a:r>
              <a:rPr lang="en-US" sz="1500" dirty="0">
                <a:solidFill>
                  <a:srgbClr val="000000"/>
                </a:solidFill>
              </a:rPr>
              <a:t>Intensity level of practice</a:t>
            </a:r>
          </a:p>
          <a:p>
            <a:pPr>
              <a:lnSpc>
                <a:spcPct val="120000"/>
              </a:lnSpc>
              <a:defRPr/>
            </a:pPr>
            <a:r>
              <a:rPr lang="en-US" sz="1500" dirty="0">
                <a:solidFill>
                  <a:srgbClr val="000000"/>
                </a:solidFill>
              </a:rPr>
              <a:t>Equipment worn</a:t>
            </a:r>
          </a:p>
          <a:p>
            <a:pPr>
              <a:lnSpc>
                <a:spcPct val="120000"/>
              </a:lnSpc>
              <a:defRPr/>
            </a:pPr>
            <a:r>
              <a:rPr lang="en-US" sz="1500" dirty="0">
                <a:solidFill>
                  <a:srgbClr val="000000"/>
                </a:solidFill>
              </a:rPr>
              <a:t>Environmental conditions</a:t>
            </a:r>
          </a:p>
          <a:p>
            <a:pPr>
              <a:lnSpc>
                <a:spcPct val="120000"/>
              </a:lnSpc>
              <a:defRPr/>
            </a:pPr>
            <a:r>
              <a:rPr lang="en-US" sz="1500" dirty="0">
                <a:solidFill>
                  <a:srgbClr val="000000"/>
                </a:solidFill>
              </a:rPr>
              <a:t>High Temperature and high humidity create a dangerous situation for athletes. High humidity and low temperature can also cause serious heat-related problems.</a:t>
            </a:r>
          </a:p>
          <a:p>
            <a:pPr>
              <a:lnSpc>
                <a:spcPct val="120000"/>
              </a:lnSpc>
              <a:defRPr/>
            </a:pPr>
            <a:r>
              <a:rPr lang="en-US" sz="1500" dirty="0">
                <a:solidFill>
                  <a:srgbClr val="000000"/>
                </a:solidFill>
              </a:rPr>
              <a:t>Water/fluid replacement breaks recommended each 20 or 30 minutes. (depending on practice conditions)</a:t>
            </a:r>
          </a:p>
          <a:p>
            <a:pPr>
              <a:lnSpc>
                <a:spcPct val="120000"/>
              </a:lnSpc>
              <a:defRPr/>
            </a:pPr>
            <a:r>
              <a:rPr lang="en-US" sz="1500" dirty="0">
                <a:solidFill>
                  <a:srgbClr val="000000"/>
                </a:solidFill>
              </a:rPr>
              <a:t>Check with your AD on your LEA</a:t>
            </a:r>
            <a:r>
              <a:rPr lang="ja-JP" altLang="en-US" sz="1500" dirty="0">
                <a:solidFill>
                  <a:srgbClr val="000000"/>
                </a:solidFill>
              </a:rPr>
              <a:t>’</a:t>
            </a:r>
            <a:r>
              <a:rPr lang="en-US" altLang="ja-JP" sz="1500" dirty="0">
                <a:solidFill>
                  <a:srgbClr val="000000"/>
                </a:solidFill>
              </a:rPr>
              <a:t>s and school</a:t>
            </a:r>
            <a:r>
              <a:rPr lang="ja-JP" altLang="en-US" sz="1500" dirty="0">
                <a:solidFill>
                  <a:srgbClr val="000000"/>
                </a:solidFill>
              </a:rPr>
              <a:t>’</a:t>
            </a:r>
            <a:r>
              <a:rPr lang="en-US" altLang="ja-JP" sz="1500" dirty="0">
                <a:solidFill>
                  <a:srgbClr val="000000"/>
                </a:solidFill>
              </a:rPr>
              <a:t>s policy pertaining to practice on days of extreme heat.  </a:t>
            </a:r>
          </a:p>
        </p:txBody>
      </p:sp>
    </p:spTree>
    <p:extLst>
      <p:ext uri="{BB962C8B-B14F-4D97-AF65-F5344CB8AC3E}">
        <p14:creationId xmlns:p14="http://schemas.microsoft.com/office/powerpoint/2010/main" val="424702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6"/>
          <p:cNvSpPr>
            <a:spLocks noGrp="1"/>
          </p:cNvSpPr>
          <p:nvPr>
            <p:ph type="title"/>
          </p:nvPr>
        </p:nvSpPr>
        <p:spPr/>
        <p:txBody>
          <a:bodyPr/>
          <a:lstStyle/>
          <a:p>
            <a:pPr eaLnBrk="1" hangingPunct="1">
              <a:defRPr/>
            </a:pPr>
            <a:r>
              <a:rPr lang="en-US" b="1" dirty="0">
                <a:latin typeface="+mn-lt"/>
              </a:rPr>
              <a:t>Dead Periods</a:t>
            </a:r>
          </a:p>
        </p:txBody>
      </p:sp>
      <p:graphicFrame>
        <p:nvGraphicFramePr>
          <p:cNvPr id="3" name="Table 2"/>
          <p:cNvGraphicFramePr>
            <a:graphicFrameLocks noGrp="1"/>
          </p:cNvGraphicFramePr>
          <p:nvPr>
            <p:extLst/>
          </p:nvPr>
        </p:nvGraphicFramePr>
        <p:xfrm>
          <a:off x="737886" y="2125268"/>
          <a:ext cx="7639292" cy="3098245"/>
        </p:xfrm>
        <a:graphic>
          <a:graphicData uri="http://schemas.openxmlformats.org/drawingml/2006/table">
            <a:tbl>
              <a:tblPr bandRow="1">
                <a:tableStyleId>{2D5ABB26-0587-4C30-8999-92F81FD0307C}</a:tableStyleId>
              </a:tblPr>
              <a:tblGrid>
                <a:gridCol w="3121431">
                  <a:extLst>
                    <a:ext uri="{9D8B030D-6E8A-4147-A177-3AD203B41FA5}">
                      <a16:colId xmlns:a16="http://schemas.microsoft.com/office/drawing/2014/main" val="20000"/>
                    </a:ext>
                  </a:extLst>
                </a:gridCol>
                <a:gridCol w="4517861">
                  <a:extLst>
                    <a:ext uri="{9D8B030D-6E8A-4147-A177-3AD203B41FA5}">
                      <a16:colId xmlns:a16="http://schemas.microsoft.com/office/drawing/2014/main" val="20001"/>
                    </a:ext>
                  </a:extLst>
                </a:gridCol>
              </a:tblGrid>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Summer 2017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July 3-July 19 and July 17-23</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19649">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000" dirty="0"/>
                        <a:t>Fall 2017 </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July 31 through August</a:t>
                      </a:r>
                      <a:r>
                        <a:rPr lang="en-US" sz="1000" baseline="0" dirty="0"/>
                        <a:t> 20</a:t>
                      </a:r>
                      <a:endParaRPr lang="en-US" sz="1000" dirty="0"/>
                    </a:p>
                    <a:p>
                      <a:pPr marL="0" indent="0" algn="ctr">
                        <a:buFont typeface="Arial"/>
                        <a:buNone/>
                      </a:pP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Winter 2017</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Oct 30 through November</a:t>
                      </a:r>
                      <a:r>
                        <a:rPr lang="en-US" sz="1000" baseline="0" dirty="0"/>
                        <a:t> 19</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Spring 2018</a:t>
                      </a:r>
                      <a:endParaRPr lang="en-US" sz="10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N/A</a:t>
                      </a:r>
                      <a:endParaRPr lang="en-US" sz="10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Summer 2018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000" dirty="0"/>
                        <a:t>July 2-July 8 and July 16-July 22</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91145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1907653"/>
            <a:ext cx="7769505" cy="1441048"/>
          </a:xfrm>
        </p:spPr>
        <p:txBody>
          <a:bodyPr>
            <a:normAutofit/>
          </a:bodyPr>
          <a:lstStyle/>
          <a:p>
            <a:pPr>
              <a:defRPr/>
            </a:pPr>
            <a:r>
              <a:rPr lang="en-US" b="1" dirty="0">
                <a:latin typeface="+mn-lt"/>
              </a:rPr>
              <a:t>Eligibility &amp; Compliance</a:t>
            </a:r>
          </a:p>
        </p:txBody>
      </p:sp>
    </p:spTree>
    <p:extLst>
      <p:ext uri="{BB962C8B-B14F-4D97-AF65-F5344CB8AC3E}">
        <p14:creationId xmlns:p14="http://schemas.microsoft.com/office/powerpoint/2010/main" val="1718493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Eligibility</a:t>
            </a:r>
            <a:r>
              <a:rPr lang="en-US" dirty="0">
                <a:ea typeface="+mj-ea"/>
              </a:rPr>
              <a:t> </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52388" indent="0">
              <a:buNone/>
              <a:defRPr/>
            </a:pPr>
            <a:r>
              <a:rPr lang="en-US" dirty="0"/>
              <a:t>Video</a:t>
            </a:r>
          </a:p>
          <a:p>
            <a:pPr>
              <a:defRPr/>
            </a:pPr>
            <a:r>
              <a:rPr lang="en-US" dirty="0"/>
              <a:t>Required viewing for all coaches</a:t>
            </a:r>
          </a:p>
          <a:p>
            <a:pPr>
              <a:defRPr/>
            </a:pPr>
            <a:r>
              <a:rPr lang="en-US" dirty="0"/>
              <a:t>Should be done with the athletic director</a:t>
            </a:r>
          </a:p>
          <a:p>
            <a:pPr>
              <a:defRPr/>
            </a:pPr>
            <a:r>
              <a:rPr lang="en-US" dirty="0"/>
              <a:t>Includes opportunities to discuss concussions/sudden cardiac arrests/sickle cell, etc.</a:t>
            </a:r>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775033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pPr>
              <a:defRPr/>
            </a:pPr>
            <a:r>
              <a:rPr lang="en-US" b="1" dirty="0">
                <a:latin typeface="+mn-lt"/>
              </a:rPr>
              <a:t>Eligibility</a:t>
            </a:r>
          </a:p>
        </p:txBody>
      </p:sp>
      <p:sp>
        <p:nvSpPr>
          <p:cNvPr id="5122" name="Content Placeholder 1"/>
          <p:cNvSpPr>
            <a:spLocks noGrp="1"/>
          </p:cNvSpPr>
          <p:nvPr>
            <p:ph idx="1"/>
          </p:nvPr>
        </p:nvSpPr>
        <p:spPr/>
        <p:txBody>
          <a:bodyPr>
            <a:normAutofit/>
          </a:bodyPr>
          <a:lstStyle/>
          <a:p>
            <a:pPr marL="0" indent="0">
              <a:buNone/>
              <a:defRPr/>
            </a:pPr>
            <a:r>
              <a:rPr lang="en-US" dirty="0"/>
              <a:t>Preseason Meeting</a:t>
            </a:r>
          </a:p>
          <a:p>
            <a:pPr>
              <a:defRPr/>
            </a:pPr>
            <a:r>
              <a:rPr lang="en-US" dirty="0"/>
              <a:t>Required attendance by all parents</a:t>
            </a:r>
          </a:p>
          <a:p>
            <a:pPr>
              <a:defRPr/>
            </a:pPr>
            <a:r>
              <a:rPr lang="en-US" dirty="0"/>
              <a:t>Time to share rules, regulations, expectations, philosophy etc.</a:t>
            </a:r>
          </a:p>
          <a:p>
            <a:pPr>
              <a:defRPr/>
            </a:pPr>
            <a:r>
              <a:rPr lang="en-US" dirty="0"/>
              <a:t>Time to get all required signatures--pledges, Gfeller-Waller information, etc.</a:t>
            </a:r>
          </a:p>
          <a:p>
            <a:pPr>
              <a:defRPr/>
            </a:pPr>
            <a:r>
              <a:rPr lang="en-US" dirty="0"/>
              <a:t>Eligibility and Authorization</a:t>
            </a:r>
          </a:p>
        </p:txBody>
      </p:sp>
    </p:spTree>
    <p:extLst>
      <p:ext uri="{BB962C8B-B14F-4D97-AF65-F5344CB8AC3E}">
        <p14:creationId xmlns:p14="http://schemas.microsoft.com/office/powerpoint/2010/main" val="2104219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a:defRPr/>
            </a:pPr>
            <a:endParaRPr lang="en-US" dirty="0">
              <a:latin typeface="+mj-lt"/>
            </a:endParaRPr>
          </a:p>
          <a:p>
            <a:pPr>
              <a:defRPr/>
            </a:pPr>
            <a:r>
              <a:rPr lang="en-US" dirty="0"/>
              <a:t>Eligibility Checklist</a:t>
            </a:r>
          </a:p>
          <a:p>
            <a:pPr lvl="1">
              <a:defRPr/>
            </a:pPr>
            <a:r>
              <a:rPr lang="en-US" dirty="0"/>
              <a:t>Use to ensure school has done its due diligence</a:t>
            </a:r>
          </a:p>
          <a:p>
            <a:pPr marL="397764" indent="-397764">
              <a:buFont typeface="Wingdings" charset="2"/>
              <a:buChar char=""/>
              <a:defRPr/>
            </a:pPr>
            <a:endParaRPr lang="en-US" dirty="0">
              <a:latin typeface="+mj-lt"/>
            </a:endParaRPr>
          </a:p>
        </p:txBody>
      </p:sp>
      <p:sp>
        <p:nvSpPr>
          <p:cNvPr id="28674" name="Title 2"/>
          <p:cNvSpPr>
            <a:spLocks noGrp="1"/>
          </p:cNvSpPr>
          <p:nvPr>
            <p:ph type="title"/>
          </p:nvPr>
        </p:nvSpPr>
        <p:spPr/>
        <p:txBody>
          <a:bodyPr/>
          <a:lstStyle/>
          <a:p>
            <a:r>
              <a:rPr lang="en-US" b="1" dirty="0">
                <a:latin typeface="+mn-lt"/>
              </a:rPr>
              <a:t>Eligibility</a:t>
            </a:r>
          </a:p>
        </p:txBody>
      </p:sp>
    </p:spTree>
    <p:extLst>
      <p:ext uri="{BB962C8B-B14F-4D97-AF65-F5344CB8AC3E}">
        <p14:creationId xmlns:p14="http://schemas.microsoft.com/office/powerpoint/2010/main" val="1287326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b="1" dirty="0">
                <a:latin typeface="+mn-lt"/>
              </a:rPr>
              <a:t>Clinic Attendance</a:t>
            </a:r>
          </a:p>
        </p:txBody>
      </p:sp>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b="1" dirty="0"/>
              <a:t>Head</a:t>
            </a:r>
            <a:r>
              <a:rPr lang="en-US" dirty="0"/>
              <a:t> coaches in </a:t>
            </a:r>
            <a:r>
              <a:rPr lang="en-US" u="sng" dirty="0"/>
              <a:t>baseball, basketball, cheerleading, football, golf, lacrosse, soccer, softball, swimming, tennis, track &amp; field, volleyball and wrestling </a:t>
            </a:r>
            <a:r>
              <a:rPr lang="en-US" dirty="0"/>
              <a:t>must attend an NCHSAA approved State Rules Clinic.  </a:t>
            </a:r>
          </a:p>
          <a:p>
            <a:pPr>
              <a:lnSpc>
                <a:spcPct val="120000"/>
              </a:lnSpc>
              <a:spcBef>
                <a:spcPts val="0"/>
              </a:spcBef>
              <a:defRPr/>
            </a:pPr>
            <a:r>
              <a:rPr lang="en-US" dirty="0"/>
              <a:t>Must be completed prior to coaching in the first contest; subject to $400 fine, in addition to a $500 fine if he/she actually coaches in the contest </a:t>
            </a:r>
          </a:p>
        </p:txBody>
      </p:sp>
    </p:spTree>
    <p:extLst>
      <p:ext uri="{BB962C8B-B14F-4D97-AF65-F5344CB8AC3E}">
        <p14:creationId xmlns:p14="http://schemas.microsoft.com/office/powerpoint/2010/main" val="1273791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p:txBody>
          <a:bodyPr/>
          <a:lstStyle/>
          <a:p>
            <a:r>
              <a:rPr lang="en-US" b="1" dirty="0">
                <a:latin typeface="+mn-lt"/>
              </a:rPr>
              <a:t>Clinic Attendance</a:t>
            </a:r>
          </a:p>
        </p:txBody>
      </p:sp>
      <p:sp>
        <p:nvSpPr>
          <p:cNvPr id="8194" name="Content Placeholder 1"/>
          <p:cNvSpPr>
            <a:spLocks noGrp="1"/>
          </p:cNvSpPr>
          <p:nvPr>
            <p:ph idx="1"/>
          </p:nvPr>
        </p:nvSpPr>
        <p:spPr/>
        <p:txBody>
          <a:bodyPr>
            <a:normAutofit/>
          </a:bodyPr>
          <a:lstStyle/>
          <a:p>
            <a:pPr>
              <a:lnSpc>
                <a:spcPct val="110000"/>
              </a:lnSpc>
              <a:defRPr/>
            </a:pPr>
            <a:r>
              <a:rPr lang="en-US" dirty="0"/>
              <a:t>If the head coach cannot attend the NCCA clinic or is not hired until afterwards, the requirement can also be met at one of the statewide officials</a:t>
            </a:r>
            <a:r>
              <a:rPr lang="ja-JP" altLang="en-US"/>
              <a:t>’</a:t>
            </a:r>
            <a:r>
              <a:rPr lang="en-US" dirty="0"/>
              <a:t> clinics, which are posted on the NCHSAA Website under clinics. </a:t>
            </a:r>
            <a:r>
              <a:rPr lang="en-US" u="sng" dirty="0"/>
              <a:t>Please note that several volleyball and soccer clinics for officials occur prior to the NCCA Clinic.</a:t>
            </a:r>
            <a:br>
              <a:rPr lang="en-US" u="sng" dirty="0"/>
            </a:br>
            <a:endParaRPr lang="en-US" dirty="0"/>
          </a:p>
          <a:p>
            <a:pPr>
              <a:lnSpc>
                <a:spcPct val="110000"/>
              </a:lnSpc>
              <a:defRPr/>
            </a:pPr>
            <a:r>
              <a:rPr lang="en-US" b="1" dirty="0"/>
              <a:t>Athletic directors cannot satisfy this requirement by attending a rules</a:t>
            </a:r>
            <a:r>
              <a:rPr lang="ja-JP" altLang="en-US" b="1"/>
              <a:t>’</a:t>
            </a:r>
            <a:r>
              <a:rPr lang="en-US" b="1" dirty="0"/>
              <a:t> session in place of the head coach</a:t>
            </a:r>
          </a:p>
          <a:p>
            <a:pPr marL="397764" indent="-397764">
              <a:buFont typeface="Wingdings" charset="2"/>
              <a:buChar char=""/>
              <a:defRPr/>
            </a:pPr>
            <a:endParaRPr lang="en-US" dirty="0">
              <a:latin typeface="+mj-lt"/>
            </a:endParaRPr>
          </a:p>
        </p:txBody>
      </p:sp>
    </p:spTree>
    <p:extLst>
      <p:ext uri="{BB962C8B-B14F-4D97-AF65-F5344CB8AC3E}">
        <p14:creationId xmlns:p14="http://schemas.microsoft.com/office/powerpoint/2010/main" val="699786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NFHS </a:t>
            </a:r>
            <a:r>
              <a:rPr lang="en-US" b="1" u="sng" dirty="0"/>
              <a:t>Fundamentals of Coaching</a:t>
            </a:r>
            <a:r>
              <a:rPr lang="en-US" b="1" dirty="0"/>
              <a:t> Course </a:t>
            </a:r>
          </a:p>
          <a:p>
            <a:pPr>
              <a:defRPr/>
            </a:pPr>
            <a:r>
              <a:rPr lang="en-US" b="1" u="sng" dirty="0"/>
              <a:t>All</a:t>
            </a:r>
            <a:r>
              <a:rPr lang="en-US" dirty="0"/>
              <a:t> coaches must satisfy the requirement prior to first contest.</a:t>
            </a:r>
          </a:p>
          <a:p>
            <a:pPr>
              <a:defRPr/>
            </a:pPr>
            <a:r>
              <a:rPr lang="en-US" dirty="0"/>
              <a:t>Complete prior to first contest; subject to a $500 fine; continuing to coach without completion = another $500.</a:t>
            </a:r>
          </a:p>
          <a:p>
            <a:pPr marL="342900" lvl="1" indent="0">
              <a:buNone/>
              <a:defRPr/>
            </a:pPr>
            <a:endParaRPr lang="en-US" b="1" dirty="0">
              <a:latin typeface="Calibri" charset="0"/>
            </a:endParaRPr>
          </a:p>
          <a:p>
            <a:pPr marL="822960" lvl="1" indent="-411480">
              <a:defRPr/>
            </a:pPr>
            <a:endParaRPr lang="en-US" sz="1500" b="1" dirty="0">
              <a:latin typeface="Calibri" charset="0"/>
            </a:endParaRPr>
          </a:p>
          <a:p>
            <a:pPr marL="397764" indent="-39776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706412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Concussion Management Certification</a:t>
            </a:r>
            <a:endParaRPr lang="en-US" dirty="0"/>
          </a:p>
          <a:p>
            <a:pPr>
              <a:defRPr/>
            </a:pPr>
            <a:r>
              <a:rPr lang="en-US" dirty="0"/>
              <a:t>The </a:t>
            </a:r>
            <a:r>
              <a:rPr lang="en-US" b="1" dirty="0"/>
              <a:t>NFHS </a:t>
            </a:r>
            <a:r>
              <a:rPr lang="en-US" b="1" u="sng" dirty="0"/>
              <a:t>Concussion in Sports </a:t>
            </a:r>
            <a:r>
              <a:rPr lang="en-US" b="1" dirty="0"/>
              <a:t>Course </a:t>
            </a:r>
            <a:r>
              <a:rPr lang="en-US" dirty="0"/>
              <a:t>(free on-line course) or an equivalent course must be completed annually (</a:t>
            </a:r>
            <a:r>
              <a:rPr lang="en-US" i="1" dirty="0"/>
              <a:t>after June 1, 2017 and before the first date of practice</a:t>
            </a:r>
            <a:r>
              <a:rPr lang="en-US" dirty="0"/>
              <a:t>) by all coaches.</a:t>
            </a:r>
          </a:p>
          <a:p>
            <a:pPr>
              <a:defRPr/>
            </a:pPr>
            <a:r>
              <a:rPr lang="en-US" b="1" dirty="0"/>
              <a:t>Prior to the first date of practice for that sport</a:t>
            </a:r>
            <a:r>
              <a:rPr lang="en-US" dirty="0"/>
              <a:t>; subsequently, the certificate of completion must be on file at the individual school; subject to $500 fine.</a:t>
            </a:r>
          </a:p>
        </p:txBody>
      </p:sp>
    </p:spTree>
    <p:extLst>
      <p:ext uri="{BB962C8B-B14F-4D97-AF65-F5344CB8AC3E}">
        <p14:creationId xmlns:p14="http://schemas.microsoft.com/office/powerpoint/2010/main" val="1313567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CPR/AED Certification</a:t>
            </a:r>
            <a:endParaRPr lang="en-US" dirty="0"/>
          </a:p>
          <a:p>
            <a:r>
              <a:rPr lang="en-US" dirty="0"/>
              <a:t>All head and paid coaches must be CPR/AED certified</a:t>
            </a:r>
          </a:p>
          <a:p>
            <a:pPr lvl="1"/>
            <a:r>
              <a:rPr lang="en-US" dirty="0"/>
              <a:t>Effective August 1, 2017</a:t>
            </a:r>
          </a:p>
          <a:p>
            <a:pPr marL="0" indent="0">
              <a:buNone/>
            </a:pPr>
            <a:endParaRPr lang="en-US" b="1" dirty="0"/>
          </a:p>
          <a:p>
            <a:pPr marL="0" indent="0">
              <a:buNone/>
            </a:pPr>
            <a:r>
              <a:rPr lang="en-US" b="1" dirty="0"/>
              <a:t>NFHS Sudden Cardiac Arrest Course</a:t>
            </a:r>
            <a:endParaRPr lang="en-US" dirty="0"/>
          </a:p>
          <a:p>
            <a:r>
              <a:rPr lang="en-US" dirty="0"/>
              <a:t>All non-paid coaches are required to complete the NFHS </a:t>
            </a:r>
            <a:r>
              <a:rPr lang="en-US" u="sng" dirty="0"/>
              <a:t>Sudden Cardiac Arrest </a:t>
            </a:r>
            <a:r>
              <a:rPr lang="en-US" dirty="0"/>
              <a:t>Course annually (</a:t>
            </a:r>
            <a:r>
              <a:rPr lang="en-US" i="1" dirty="0"/>
              <a:t>after June 1, 2017 and before the first date of practice</a:t>
            </a:r>
            <a:r>
              <a:rPr lang="en-US" dirty="0"/>
              <a:t>).  </a:t>
            </a:r>
          </a:p>
          <a:p>
            <a:pPr lvl="1"/>
            <a:r>
              <a:rPr lang="en-US" dirty="0"/>
              <a:t>Effective August 1, 2017</a:t>
            </a:r>
          </a:p>
          <a:p>
            <a:endParaRPr lang="en-US" dirty="0"/>
          </a:p>
          <a:p>
            <a:pPr marL="342900" lvl="1" indent="0">
              <a:buNone/>
            </a:pPr>
            <a:endParaRPr lang="en-US" dirty="0"/>
          </a:p>
        </p:txBody>
      </p:sp>
    </p:spTree>
    <p:extLst>
      <p:ext uri="{BB962C8B-B14F-4D97-AF65-F5344CB8AC3E}">
        <p14:creationId xmlns:p14="http://schemas.microsoft.com/office/powerpoint/2010/main" val="2015556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p:cNvSpPr>
            <a:spLocks noGrp="1"/>
          </p:cNvSpPr>
          <p:nvPr>
            <p:ph idx="1"/>
          </p:nvPr>
        </p:nvSpPr>
        <p:spPr>
          <a:xfrm>
            <a:off x="628651" y="1829524"/>
            <a:ext cx="7886699" cy="3757730"/>
          </a:xfrm>
        </p:spPr>
        <p:txBody>
          <a:bodyPr>
            <a:noAutofit/>
          </a:bodyPr>
          <a:lstStyle/>
          <a:p>
            <a:pPr marL="0" indent="0">
              <a:lnSpc>
                <a:spcPct val="110000"/>
              </a:lnSpc>
              <a:buNone/>
              <a:defRPr/>
            </a:pPr>
            <a:r>
              <a:rPr lang="en-US" sz="2025" b="1" dirty="0"/>
              <a:t>Requirements of the Law:</a:t>
            </a:r>
          </a:p>
          <a:p>
            <a:pPr>
              <a:lnSpc>
                <a:spcPct val="110000"/>
              </a:lnSpc>
              <a:defRPr/>
            </a:pPr>
            <a:r>
              <a:rPr lang="en-US" sz="2025" u="sng" dirty="0"/>
              <a:t>Concussion signs and symptoms</a:t>
            </a:r>
            <a:endParaRPr lang="en-US" sz="2025" dirty="0"/>
          </a:p>
          <a:p>
            <a:pPr lvl="1">
              <a:lnSpc>
                <a:spcPct val="110000"/>
              </a:lnSpc>
              <a:defRPr/>
            </a:pPr>
            <a:r>
              <a:rPr lang="en-US" sz="1725" dirty="0"/>
              <a:t>Given prior to participation</a:t>
            </a:r>
          </a:p>
          <a:p>
            <a:pPr lvl="1">
              <a:lnSpc>
                <a:spcPct val="110000"/>
              </a:lnSpc>
              <a:defRPr/>
            </a:pPr>
            <a:r>
              <a:rPr lang="en-US" sz="2025" dirty="0"/>
              <a:t>Parents/athletes sign indicating </a:t>
            </a:r>
            <a:r>
              <a:rPr lang="ja-JP" altLang="en-US" sz="2025"/>
              <a:t>“</a:t>
            </a:r>
            <a:r>
              <a:rPr lang="en-US" sz="2025" dirty="0"/>
              <a:t>receipt of</a:t>
            </a:r>
            <a:r>
              <a:rPr lang="ja-JP" altLang="en-US" sz="2025"/>
              <a:t>”</a:t>
            </a:r>
            <a:r>
              <a:rPr lang="en-US" altLang="ja-JP" sz="2025" dirty="0"/>
              <a:t> </a:t>
            </a:r>
            <a:r>
              <a:rPr lang="en-US" sz="2025" u="sng" dirty="0"/>
              <a:t>Return to Play (RTP) form</a:t>
            </a:r>
            <a:r>
              <a:rPr lang="en-US" sz="2025" dirty="0"/>
              <a:t> signed by a physician licensed to practice medicine</a:t>
            </a:r>
          </a:p>
          <a:p>
            <a:pPr lvl="1">
              <a:lnSpc>
                <a:spcPct val="110000"/>
              </a:lnSpc>
              <a:defRPr/>
            </a:pPr>
            <a:r>
              <a:rPr lang="en-US" sz="2025" u="sng" dirty="0"/>
              <a:t>An up-to-date Emergency Action Plan (EAP)</a:t>
            </a:r>
            <a:br>
              <a:rPr lang="en-US" sz="2025" u="sng" dirty="0"/>
            </a:br>
            <a:r>
              <a:rPr lang="en-US" sz="2025" dirty="0"/>
              <a:t>Must be on-file</a:t>
            </a:r>
            <a:br>
              <a:rPr lang="en-US" sz="2025" dirty="0"/>
            </a:br>
            <a:r>
              <a:rPr lang="en-US" sz="2025" dirty="0"/>
              <a:t>Must be posted</a:t>
            </a:r>
            <a:br>
              <a:rPr lang="en-US" sz="2025" dirty="0"/>
            </a:br>
            <a:r>
              <a:rPr lang="en-US" sz="2025" dirty="0"/>
              <a:t>Must be updated annually</a:t>
            </a:r>
          </a:p>
          <a:p>
            <a:pPr>
              <a:lnSpc>
                <a:spcPct val="110000"/>
              </a:lnSpc>
              <a:defRPr/>
            </a:pPr>
            <a:r>
              <a:rPr lang="en-US" sz="2025" b="1" dirty="0"/>
              <a:t>“When in doubt, sit them out”</a:t>
            </a:r>
          </a:p>
        </p:txBody>
      </p:sp>
    </p:spTree>
    <p:extLst>
      <p:ext uri="{BB962C8B-B14F-4D97-AF65-F5344CB8AC3E}">
        <p14:creationId xmlns:p14="http://schemas.microsoft.com/office/powerpoint/2010/main" val="1772856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b="1" dirty="0">
                <a:latin typeface="+mn-lt"/>
              </a:rPr>
              <a:t>Cardiac Safety Program </a:t>
            </a:r>
          </a:p>
        </p:txBody>
      </p:sp>
      <p:sp>
        <p:nvSpPr>
          <p:cNvPr id="3" name="Content Placeholder 2"/>
          <p:cNvSpPr>
            <a:spLocks noGrp="1"/>
          </p:cNvSpPr>
          <p:nvPr>
            <p:ph idx="1"/>
          </p:nvPr>
        </p:nvSpPr>
        <p:spPr/>
        <p:txBody>
          <a:bodyPr>
            <a:normAutofit/>
          </a:bodyPr>
          <a:lstStyle/>
          <a:p>
            <a:pPr marL="52388" indent="0">
              <a:buNone/>
              <a:defRPr/>
            </a:pPr>
            <a:r>
              <a:rPr lang="en-US" dirty="0"/>
              <a:t>All NCHSAA member schools must have a Cardiac Safety Program to include three (3) components:</a:t>
            </a:r>
          </a:p>
          <a:p>
            <a:pPr marL="395288" indent="-342900">
              <a:defRPr/>
            </a:pPr>
            <a:r>
              <a:rPr lang="en-US" dirty="0"/>
              <a:t>Appropriate number of AEDs on Campus</a:t>
            </a:r>
          </a:p>
          <a:p>
            <a:pPr marL="395288" indent="-342900">
              <a:defRPr/>
            </a:pPr>
            <a:r>
              <a:rPr lang="en-US" dirty="0"/>
              <a:t>AED maintenance program (battery checks, maintain, replacement at appropriate intervals)</a:t>
            </a:r>
          </a:p>
          <a:p>
            <a:pPr marL="395288" indent="-342900">
              <a:defRPr/>
            </a:pPr>
            <a:r>
              <a:rPr lang="en-US" dirty="0"/>
              <a:t>Required viewing of short AED/CPR video for all supervising adults (teachers, coaches, administrators)</a:t>
            </a:r>
          </a:p>
        </p:txBody>
      </p:sp>
    </p:spTree>
    <p:extLst>
      <p:ext uri="{BB962C8B-B14F-4D97-AF65-F5344CB8AC3E}">
        <p14:creationId xmlns:p14="http://schemas.microsoft.com/office/powerpoint/2010/main" val="255467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p:cNvSpPr>
            <a:spLocks noGrp="1"/>
          </p:cNvSpPr>
          <p:nvPr>
            <p:ph idx="1"/>
          </p:nvPr>
        </p:nvSpPr>
        <p:spPr/>
        <p:txBody>
          <a:bodyPr>
            <a:normAutofit/>
          </a:bodyPr>
          <a:lstStyle/>
          <a:p>
            <a:pPr marL="0" indent="-150161">
              <a:buNone/>
              <a:defRPr/>
            </a:pPr>
            <a:r>
              <a:rPr lang="en-US" dirty="0"/>
              <a:t>Accredited  Interscholastic Coach (AIC)</a:t>
            </a:r>
          </a:p>
          <a:p>
            <a:pPr>
              <a:defRPr/>
            </a:pPr>
            <a:r>
              <a:rPr lang="en-US" dirty="0"/>
              <a:t>Requires completion of 4 courses:</a:t>
            </a:r>
          </a:p>
          <a:p>
            <a:pPr lvl="1">
              <a:defRPr/>
            </a:pPr>
            <a:r>
              <a:rPr lang="en-US" dirty="0"/>
              <a:t>Fundamentals of Coaching</a:t>
            </a:r>
          </a:p>
          <a:p>
            <a:pPr lvl="1">
              <a:defRPr/>
            </a:pPr>
            <a:r>
              <a:rPr lang="en-US" sz="2100" dirty="0"/>
              <a:t>1</a:t>
            </a:r>
            <a:r>
              <a:rPr lang="en-US" sz="2100" baseline="30000" dirty="0"/>
              <a:t>st</a:t>
            </a:r>
            <a:r>
              <a:rPr lang="en-US" sz="2100" dirty="0"/>
              <a:t> Aid, Health &amp; Safety for Coaches</a:t>
            </a:r>
          </a:p>
          <a:p>
            <a:pPr lvl="1">
              <a:defRPr/>
            </a:pPr>
            <a:r>
              <a:rPr lang="en-US" sz="2100" dirty="0"/>
              <a:t>Sport Specific Course or Teaching Sports Skills</a:t>
            </a:r>
          </a:p>
          <a:p>
            <a:pPr lvl="1">
              <a:defRPr/>
            </a:pPr>
            <a:r>
              <a:rPr lang="en-US" sz="2100" dirty="0"/>
              <a:t>Concussion in Sports (Free)</a:t>
            </a:r>
          </a:p>
        </p:txBody>
      </p:sp>
    </p:spTree>
    <p:extLst>
      <p:ext uri="{BB962C8B-B14F-4D97-AF65-F5344CB8AC3E}">
        <p14:creationId xmlns:p14="http://schemas.microsoft.com/office/powerpoint/2010/main" val="1429742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dirty="0"/>
              <a:t>Certified Interscholastic Coach (CIC)</a:t>
            </a:r>
          </a:p>
          <a:p>
            <a:pPr marL="395288" indent="-342900">
              <a:lnSpc>
                <a:spcPct val="120000"/>
              </a:lnSpc>
              <a:spcBef>
                <a:spcPts val="0"/>
              </a:spcBef>
              <a:defRPr/>
            </a:pPr>
            <a:r>
              <a:rPr lang="en-US" dirty="0"/>
              <a:t>Completion of AIC requirements</a:t>
            </a:r>
          </a:p>
          <a:p>
            <a:pPr marL="395288" indent="-342900">
              <a:lnSpc>
                <a:spcPct val="120000"/>
              </a:lnSpc>
              <a:spcBef>
                <a:spcPts val="0"/>
              </a:spcBef>
              <a:defRPr/>
            </a:pPr>
            <a:r>
              <a:rPr lang="en-US" dirty="0"/>
              <a:t>Plus:</a:t>
            </a:r>
          </a:p>
          <a:p>
            <a:pPr marL="738188" lvl="1" indent="-342900">
              <a:lnSpc>
                <a:spcPct val="120000"/>
              </a:lnSpc>
              <a:spcBef>
                <a:spcPts val="0"/>
              </a:spcBef>
              <a:defRPr/>
            </a:pPr>
            <a:r>
              <a:rPr lang="en-US" dirty="0"/>
              <a:t>Teaching &amp; Modeling Behavior</a:t>
            </a:r>
          </a:p>
          <a:p>
            <a:pPr marL="738188" lvl="1" indent="-342900">
              <a:lnSpc>
                <a:spcPct val="120000"/>
              </a:lnSpc>
              <a:spcBef>
                <a:spcPts val="0"/>
              </a:spcBef>
              <a:defRPr/>
            </a:pPr>
            <a:r>
              <a:rPr lang="en-US" sz="2100" dirty="0"/>
              <a:t>Engaging Effectively with Parents</a:t>
            </a:r>
          </a:p>
          <a:p>
            <a:pPr marL="738188" lvl="1" indent="-342900">
              <a:lnSpc>
                <a:spcPct val="120000"/>
              </a:lnSpc>
              <a:spcBef>
                <a:spcPts val="0"/>
              </a:spcBef>
              <a:defRPr/>
            </a:pPr>
            <a:r>
              <a:rPr lang="en-US" sz="2100" dirty="0"/>
              <a:t>Sportsmanship</a:t>
            </a:r>
          </a:p>
          <a:p>
            <a:pPr marL="738188" lvl="1" indent="-342900">
              <a:lnSpc>
                <a:spcPct val="120000"/>
              </a:lnSpc>
              <a:spcBef>
                <a:spcPts val="0"/>
              </a:spcBef>
              <a:defRPr/>
            </a:pPr>
            <a:r>
              <a:rPr lang="en-US" sz="2100" dirty="0"/>
              <a:t>Creating a Safe and Respectful Environment</a:t>
            </a:r>
          </a:p>
          <a:p>
            <a:pPr marL="738188" lvl="1" indent="-342900">
              <a:lnSpc>
                <a:spcPct val="120000"/>
              </a:lnSpc>
              <a:spcBef>
                <a:spcPts val="0"/>
              </a:spcBef>
              <a:defRPr/>
            </a:pPr>
            <a:r>
              <a:rPr lang="en-US" sz="2100" dirty="0"/>
              <a:t>Strength &amp; Conditioning</a:t>
            </a:r>
          </a:p>
          <a:p>
            <a:pPr marL="738188" lvl="1" indent="-342900">
              <a:lnSpc>
                <a:spcPct val="120000"/>
              </a:lnSpc>
              <a:spcBef>
                <a:spcPts val="0"/>
              </a:spcBef>
              <a:defRPr/>
            </a:pPr>
            <a:r>
              <a:rPr lang="en-US" sz="2100" dirty="0"/>
              <a:t>2 additional courses (User Choice)</a:t>
            </a:r>
          </a:p>
          <a:p>
            <a:pPr lvl="3">
              <a:lnSpc>
                <a:spcPct val="120000"/>
              </a:lnSpc>
              <a:defRPr/>
            </a:pPr>
            <a:endParaRPr lang="en-US" sz="1950" dirty="0">
              <a:latin typeface="Calibri" charset="0"/>
            </a:endParaRPr>
          </a:p>
        </p:txBody>
      </p:sp>
      <p:sp>
        <p:nvSpPr>
          <p:cNvPr id="38914"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42517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a:defRPr/>
            </a:pPr>
            <a:r>
              <a:rPr lang="en-US" b="1" dirty="0">
                <a:latin typeface="+mn-lt"/>
              </a:rPr>
              <a:t>Transfer Policy</a:t>
            </a:r>
          </a:p>
        </p:txBody>
      </p:sp>
      <p:sp>
        <p:nvSpPr>
          <p:cNvPr id="40962" name="Content Placeholder 1"/>
          <p:cNvSpPr>
            <a:spLocks noGrp="1"/>
          </p:cNvSpPr>
          <p:nvPr>
            <p:ph idx="1"/>
          </p:nvPr>
        </p:nvSpPr>
        <p:spPr/>
        <p:txBody>
          <a:bodyPr/>
          <a:lstStyle/>
          <a:p>
            <a:r>
              <a:rPr lang="en-US" dirty="0"/>
              <a:t>If a bona fide change of residence—no transfer waiver necessary</a:t>
            </a:r>
          </a:p>
          <a:p>
            <a:r>
              <a:rPr lang="en-US" dirty="0"/>
              <a:t>Transfer packet with forms are on-line; password protected</a:t>
            </a:r>
          </a:p>
          <a:p>
            <a:r>
              <a:rPr lang="en-US" dirty="0"/>
              <a:t>Work with athletic director to ensure students meet residence rule requirements</a:t>
            </a:r>
          </a:p>
        </p:txBody>
      </p:sp>
    </p:spTree>
    <p:extLst>
      <p:ext uri="{BB962C8B-B14F-4D97-AF65-F5344CB8AC3E}">
        <p14:creationId xmlns:p14="http://schemas.microsoft.com/office/powerpoint/2010/main" val="92091845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7772</TotalTime>
  <Words>1609</Words>
  <Application>Microsoft Macintosh PowerPoint</Application>
  <PresentationFormat>On-screen Show (4:3)</PresentationFormat>
  <Paragraphs>235</Paragraphs>
  <Slides>37</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37</vt:i4>
      </vt:variant>
    </vt:vector>
  </HeadingPairs>
  <TitlesOfParts>
    <vt:vector size="49" baseType="lpstr">
      <vt:lpstr>ＭＳ Ｐゴシック</vt:lpstr>
      <vt:lpstr>Yu Gothic</vt:lpstr>
      <vt:lpstr>Yu Gothic Light</vt:lpstr>
      <vt:lpstr>Arial</vt:lpstr>
      <vt:lpstr>Calibri</vt:lpstr>
      <vt:lpstr>Calibri Light</vt:lpstr>
      <vt:lpstr>Lucida Calligraphy</vt:lpstr>
      <vt:lpstr>Mangal</vt:lpstr>
      <vt:lpstr>Wingdings</vt:lpstr>
      <vt:lpstr>2_Office Theme</vt:lpstr>
      <vt:lpstr>Office Theme</vt:lpstr>
      <vt:lpstr>1_Office Theme</vt:lpstr>
      <vt:lpstr>2017-18 Women’s Lacrosse</vt:lpstr>
      <vt:lpstr>Sportsmanship…Together We Make the Right Call</vt:lpstr>
      <vt:lpstr>NCHSAA Information &amp; Board Changes</vt:lpstr>
      <vt:lpstr>Important Dates</vt:lpstr>
      <vt:lpstr>Number of Contests</vt:lpstr>
      <vt:lpstr>Playoffs</vt:lpstr>
      <vt:lpstr>Amateur Rule</vt:lpstr>
      <vt:lpstr>Senior Exceptions</vt:lpstr>
      <vt:lpstr>Transfer Rule</vt:lpstr>
      <vt:lpstr>Transfer Rule</vt:lpstr>
      <vt:lpstr>Residence Rule</vt:lpstr>
      <vt:lpstr>Endowment Games</vt:lpstr>
      <vt:lpstr>Wet Bulb Globe Temperature</vt:lpstr>
      <vt:lpstr>Facilities</vt:lpstr>
      <vt:lpstr>Coaches Education</vt:lpstr>
      <vt:lpstr>Eligibility Summary Submission Dates</vt:lpstr>
      <vt:lpstr>Skill Development/Dead Periods</vt:lpstr>
      <vt:lpstr>MaxPreps</vt:lpstr>
      <vt:lpstr>Sportsmanship</vt:lpstr>
      <vt:lpstr>Ejection Policy</vt:lpstr>
      <vt:lpstr>Ejection Follow-Up</vt:lpstr>
      <vt:lpstr>Inclement/Hot Weather Guidelines</vt:lpstr>
      <vt:lpstr>Dead Periods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Transfer Policy</vt:lpstr>
    </vt:vector>
  </TitlesOfParts>
  <Company>Microsoft</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Hays</dc:creator>
  <cp:lastModifiedBy>Juli  Kidd</cp:lastModifiedBy>
  <cp:revision>152</cp:revision>
  <cp:lastPrinted>2015-11-17T21:27:55Z</cp:lastPrinted>
  <dcterms:created xsi:type="dcterms:W3CDTF">2015-10-27T16:44:35Z</dcterms:created>
  <dcterms:modified xsi:type="dcterms:W3CDTF">2018-01-24T17:39:26Z</dcterms:modified>
</cp:coreProperties>
</file>